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Lst>
  <p:notesMasterIdLst>
    <p:notesMasterId r:id="rId23"/>
  </p:notesMasterIdLst>
  <p:sldIdLst>
    <p:sldId id="256" r:id="rId2"/>
    <p:sldId id="258" r:id="rId3"/>
    <p:sldId id="257" r:id="rId4"/>
    <p:sldId id="262" r:id="rId5"/>
    <p:sldId id="266" r:id="rId6"/>
    <p:sldId id="268" r:id="rId7"/>
    <p:sldId id="267" r:id="rId8"/>
    <p:sldId id="274" r:id="rId9"/>
    <p:sldId id="275" r:id="rId10"/>
    <p:sldId id="278" r:id="rId11"/>
    <p:sldId id="269" r:id="rId12"/>
    <p:sldId id="260" r:id="rId13"/>
    <p:sldId id="270" r:id="rId14"/>
    <p:sldId id="261" r:id="rId15"/>
    <p:sldId id="263" r:id="rId16"/>
    <p:sldId id="264" r:id="rId17"/>
    <p:sldId id="271" r:id="rId18"/>
    <p:sldId id="265" r:id="rId19"/>
    <p:sldId id="276" r:id="rId20"/>
    <p:sldId id="272" r:id="rId21"/>
    <p:sldId id="27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1F57A2-52B6-4D84-9EF9-4A7BCD9A107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47B9E30-DC74-4075-9C71-94E15C71BDAF}">
      <dgm:prSet phldrT="[Text]"/>
      <dgm:spPr>
        <a:solidFill>
          <a:schemeClr val="accent2"/>
        </a:solidFill>
        <a:ln>
          <a:solidFill>
            <a:schemeClr val="accent2"/>
          </a:solidFill>
        </a:ln>
      </dgm:spPr>
      <dgm:t>
        <a:bodyPr/>
        <a:lstStyle/>
        <a:p>
          <a:r>
            <a:rPr lang="en-US" dirty="0" smtClean="0"/>
            <a:t>Definition</a:t>
          </a:r>
          <a:endParaRPr lang="en-US" dirty="0"/>
        </a:p>
      </dgm:t>
    </dgm:pt>
    <dgm:pt modelId="{A39FC20E-8E25-4961-8D72-94B6AECF2E47}" type="parTrans" cxnId="{C0989474-A394-4538-88A7-E2E39C1EFCE3}">
      <dgm:prSet/>
      <dgm:spPr/>
      <dgm:t>
        <a:bodyPr/>
        <a:lstStyle/>
        <a:p>
          <a:endParaRPr lang="en-US"/>
        </a:p>
      </dgm:t>
    </dgm:pt>
    <dgm:pt modelId="{C43A9FA6-0D77-4BFA-856E-96223A08CE73}" type="sibTrans" cxnId="{C0989474-A394-4538-88A7-E2E39C1EFCE3}">
      <dgm:prSet/>
      <dgm:spPr/>
      <dgm:t>
        <a:bodyPr/>
        <a:lstStyle/>
        <a:p>
          <a:endParaRPr lang="en-US"/>
        </a:p>
      </dgm:t>
    </dgm:pt>
    <dgm:pt modelId="{3E9467B4-5314-4BCC-860F-4CD4584EE71E}">
      <dgm:prSet phldrT="[Text]"/>
      <dgm:spPr>
        <a:solidFill>
          <a:schemeClr val="accent3"/>
        </a:solidFill>
      </dgm:spPr>
      <dgm:t>
        <a:bodyPr/>
        <a:lstStyle/>
        <a:p>
          <a:r>
            <a:rPr lang="en-US" dirty="0" smtClean="0"/>
            <a:t>Background</a:t>
          </a:r>
          <a:endParaRPr lang="en-US" dirty="0"/>
        </a:p>
      </dgm:t>
    </dgm:pt>
    <dgm:pt modelId="{A118DD62-D881-4710-81E3-3336430DA57D}" type="parTrans" cxnId="{D52A1505-FF06-4903-9051-FEB63E84D6C1}">
      <dgm:prSet/>
      <dgm:spPr/>
      <dgm:t>
        <a:bodyPr/>
        <a:lstStyle/>
        <a:p>
          <a:endParaRPr lang="en-US"/>
        </a:p>
      </dgm:t>
    </dgm:pt>
    <dgm:pt modelId="{D36862CA-4A6D-4BE7-9C15-07C8504C1B9F}" type="sibTrans" cxnId="{D52A1505-FF06-4903-9051-FEB63E84D6C1}">
      <dgm:prSet/>
      <dgm:spPr/>
      <dgm:t>
        <a:bodyPr/>
        <a:lstStyle/>
        <a:p>
          <a:endParaRPr lang="en-US"/>
        </a:p>
      </dgm:t>
    </dgm:pt>
    <dgm:pt modelId="{163A36DB-7940-4265-A4A2-400B5DD73B4D}">
      <dgm:prSet phldrT="[Text]"/>
      <dgm:spPr>
        <a:solidFill>
          <a:schemeClr val="accent6"/>
        </a:solidFill>
      </dgm:spPr>
      <dgm:t>
        <a:bodyPr/>
        <a:lstStyle/>
        <a:p>
          <a:r>
            <a:rPr lang="en-US" dirty="0" smtClean="0"/>
            <a:t>Concepts</a:t>
          </a:r>
          <a:endParaRPr lang="en-US" dirty="0"/>
        </a:p>
      </dgm:t>
    </dgm:pt>
    <dgm:pt modelId="{EE2B1D79-2654-4091-98DC-E4350AC9F93F}" type="parTrans" cxnId="{AE472544-8862-4069-97E5-EBA91913CEE3}">
      <dgm:prSet/>
      <dgm:spPr/>
      <dgm:t>
        <a:bodyPr/>
        <a:lstStyle/>
        <a:p>
          <a:endParaRPr lang="en-US"/>
        </a:p>
      </dgm:t>
    </dgm:pt>
    <dgm:pt modelId="{5D76C60F-B085-4CA5-B677-083C60DEC897}" type="sibTrans" cxnId="{AE472544-8862-4069-97E5-EBA91913CEE3}">
      <dgm:prSet/>
      <dgm:spPr/>
      <dgm:t>
        <a:bodyPr/>
        <a:lstStyle/>
        <a:p>
          <a:endParaRPr lang="en-US"/>
        </a:p>
      </dgm:t>
    </dgm:pt>
    <dgm:pt modelId="{B766DA69-1EE9-49B5-AEA9-6FAAC14240F3}">
      <dgm:prSet phldrT="[Text]"/>
      <dgm:spPr>
        <a:solidFill>
          <a:schemeClr val="accent4">
            <a:lumMod val="75000"/>
          </a:schemeClr>
        </a:solidFill>
      </dgm:spPr>
      <dgm:t>
        <a:bodyPr/>
        <a:lstStyle/>
        <a:p>
          <a:r>
            <a:rPr lang="en-US" dirty="0" smtClean="0"/>
            <a:t>Solutions</a:t>
          </a:r>
          <a:endParaRPr lang="en-US" dirty="0"/>
        </a:p>
      </dgm:t>
    </dgm:pt>
    <dgm:pt modelId="{4FFC4FD9-0E54-4884-A2E2-998341553E66}" type="parTrans" cxnId="{E2C37F08-F993-44DB-B740-0A4F14AA19B1}">
      <dgm:prSet/>
      <dgm:spPr/>
      <dgm:t>
        <a:bodyPr/>
        <a:lstStyle/>
        <a:p>
          <a:endParaRPr lang="en-US"/>
        </a:p>
      </dgm:t>
    </dgm:pt>
    <dgm:pt modelId="{0F1D4ECA-02B8-4526-B51A-3C6D7A9D36C2}" type="sibTrans" cxnId="{E2C37F08-F993-44DB-B740-0A4F14AA19B1}">
      <dgm:prSet/>
      <dgm:spPr/>
      <dgm:t>
        <a:bodyPr/>
        <a:lstStyle/>
        <a:p>
          <a:endParaRPr lang="en-US"/>
        </a:p>
      </dgm:t>
    </dgm:pt>
    <dgm:pt modelId="{EE969AD2-1D27-4942-8ED9-D4271EC2882F}" type="pres">
      <dgm:prSet presAssocID="{1C1F57A2-52B6-4D84-9EF9-4A7BCD9A107C}" presName="Name0" presStyleCnt="0">
        <dgm:presLayoutVars>
          <dgm:dir/>
          <dgm:animLvl val="lvl"/>
          <dgm:resizeHandles val="exact"/>
        </dgm:presLayoutVars>
      </dgm:prSet>
      <dgm:spPr/>
    </dgm:pt>
    <dgm:pt modelId="{E837FE72-7A0D-458E-ADA7-DF42BBD803EB}" type="pres">
      <dgm:prSet presAssocID="{F47B9E30-DC74-4075-9C71-94E15C71BDAF}" presName="linNode" presStyleCnt="0"/>
      <dgm:spPr/>
    </dgm:pt>
    <dgm:pt modelId="{842D3628-0EFB-40F0-8E0B-A531C2777F89}" type="pres">
      <dgm:prSet presAssocID="{F47B9E30-DC74-4075-9C71-94E15C71BDAF}" presName="parentText" presStyleLbl="node1" presStyleIdx="0" presStyleCnt="4" custScaleY="41848">
        <dgm:presLayoutVars>
          <dgm:chMax val="1"/>
          <dgm:bulletEnabled val="1"/>
        </dgm:presLayoutVars>
      </dgm:prSet>
      <dgm:spPr/>
    </dgm:pt>
    <dgm:pt modelId="{91EE0BC9-964D-4AA4-815E-EDBDE1C78B2B}" type="pres">
      <dgm:prSet presAssocID="{C43A9FA6-0D77-4BFA-856E-96223A08CE73}" presName="sp" presStyleCnt="0"/>
      <dgm:spPr/>
    </dgm:pt>
    <dgm:pt modelId="{B9F2C110-6A5B-4F4F-9A3E-FD37EB14CDBD}" type="pres">
      <dgm:prSet presAssocID="{3E9467B4-5314-4BCC-860F-4CD4584EE71E}" presName="linNode" presStyleCnt="0"/>
      <dgm:spPr/>
    </dgm:pt>
    <dgm:pt modelId="{C61F6980-51A8-438F-930B-B1BA2E569F05}" type="pres">
      <dgm:prSet presAssocID="{3E9467B4-5314-4BCC-860F-4CD4584EE71E}" presName="parentText" presStyleLbl="node1" presStyleIdx="1" presStyleCnt="4" custScaleY="34020">
        <dgm:presLayoutVars>
          <dgm:chMax val="1"/>
          <dgm:bulletEnabled val="1"/>
        </dgm:presLayoutVars>
      </dgm:prSet>
      <dgm:spPr/>
    </dgm:pt>
    <dgm:pt modelId="{41C14FD5-E33E-4025-ADEA-171671A05200}" type="pres">
      <dgm:prSet presAssocID="{D36862CA-4A6D-4BE7-9C15-07C8504C1B9F}" presName="sp" presStyleCnt="0"/>
      <dgm:spPr/>
    </dgm:pt>
    <dgm:pt modelId="{ABEB04D9-0D15-4E54-9763-F953DDA89F66}" type="pres">
      <dgm:prSet presAssocID="{163A36DB-7940-4265-A4A2-400B5DD73B4D}" presName="linNode" presStyleCnt="0"/>
      <dgm:spPr/>
    </dgm:pt>
    <dgm:pt modelId="{E8A5F507-7961-4284-811C-79B3F91AD0FB}" type="pres">
      <dgm:prSet presAssocID="{163A36DB-7940-4265-A4A2-400B5DD73B4D}" presName="parentText" presStyleLbl="node1" presStyleIdx="2" presStyleCnt="4" custScaleY="24212">
        <dgm:presLayoutVars>
          <dgm:chMax val="1"/>
          <dgm:bulletEnabled val="1"/>
        </dgm:presLayoutVars>
      </dgm:prSet>
      <dgm:spPr/>
    </dgm:pt>
    <dgm:pt modelId="{D1F159CF-4D46-444A-B675-411FEF329401}" type="pres">
      <dgm:prSet presAssocID="{5D76C60F-B085-4CA5-B677-083C60DEC897}" presName="sp" presStyleCnt="0"/>
      <dgm:spPr/>
    </dgm:pt>
    <dgm:pt modelId="{6957001E-FBDE-4043-A57E-2ED57C4A9073}" type="pres">
      <dgm:prSet presAssocID="{B766DA69-1EE9-49B5-AEA9-6FAAC14240F3}" presName="linNode" presStyleCnt="0"/>
      <dgm:spPr/>
    </dgm:pt>
    <dgm:pt modelId="{23FA313D-1AE5-47A6-A54C-F48EBC2DB4C0}" type="pres">
      <dgm:prSet presAssocID="{B766DA69-1EE9-49B5-AEA9-6FAAC14240F3}" presName="parentText" presStyleLbl="node1" presStyleIdx="3" presStyleCnt="4" custScaleY="26098">
        <dgm:presLayoutVars>
          <dgm:chMax val="1"/>
          <dgm:bulletEnabled val="1"/>
        </dgm:presLayoutVars>
      </dgm:prSet>
      <dgm:spPr/>
      <dgm:t>
        <a:bodyPr/>
        <a:lstStyle/>
        <a:p>
          <a:endParaRPr lang="en-US"/>
        </a:p>
      </dgm:t>
    </dgm:pt>
  </dgm:ptLst>
  <dgm:cxnLst>
    <dgm:cxn modelId="{C0989474-A394-4538-88A7-E2E39C1EFCE3}" srcId="{1C1F57A2-52B6-4D84-9EF9-4A7BCD9A107C}" destId="{F47B9E30-DC74-4075-9C71-94E15C71BDAF}" srcOrd="0" destOrd="0" parTransId="{A39FC20E-8E25-4961-8D72-94B6AECF2E47}" sibTransId="{C43A9FA6-0D77-4BFA-856E-96223A08CE73}"/>
    <dgm:cxn modelId="{E3B728A3-65F4-406D-AE75-FA1C959C316D}" type="presOf" srcId="{163A36DB-7940-4265-A4A2-400B5DD73B4D}" destId="{E8A5F507-7961-4284-811C-79B3F91AD0FB}" srcOrd="0" destOrd="0" presId="urn:microsoft.com/office/officeart/2005/8/layout/vList5"/>
    <dgm:cxn modelId="{AE472544-8862-4069-97E5-EBA91913CEE3}" srcId="{1C1F57A2-52B6-4D84-9EF9-4A7BCD9A107C}" destId="{163A36DB-7940-4265-A4A2-400B5DD73B4D}" srcOrd="2" destOrd="0" parTransId="{EE2B1D79-2654-4091-98DC-E4350AC9F93F}" sibTransId="{5D76C60F-B085-4CA5-B677-083C60DEC897}"/>
    <dgm:cxn modelId="{D52A1505-FF06-4903-9051-FEB63E84D6C1}" srcId="{1C1F57A2-52B6-4D84-9EF9-4A7BCD9A107C}" destId="{3E9467B4-5314-4BCC-860F-4CD4584EE71E}" srcOrd="1" destOrd="0" parTransId="{A118DD62-D881-4710-81E3-3336430DA57D}" sibTransId="{D36862CA-4A6D-4BE7-9C15-07C8504C1B9F}"/>
    <dgm:cxn modelId="{E2C37F08-F993-44DB-B740-0A4F14AA19B1}" srcId="{1C1F57A2-52B6-4D84-9EF9-4A7BCD9A107C}" destId="{B766DA69-1EE9-49B5-AEA9-6FAAC14240F3}" srcOrd="3" destOrd="0" parTransId="{4FFC4FD9-0E54-4884-A2E2-998341553E66}" sibTransId="{0F1D4ECA-02B8-4526-B51A-3C6D7A9D36C2}"/>
    <dgm:cxn modelId="{46729B5B-6E02-4246-9C3A-DC1013550F79}" type="presOf" srcId="{F47B9E30-DC74-4075-9C71-94E15C71BDAF}" destId="{842D3628-0EFB-40F0-8E0B-A531C2777F89}" srcOrd="0" destOrd="0" presId="urn:microsoft.com/office/officeart/2005/8/layout/vList5"/>
    <dgm:cxn modelId="{BCC72150-F95A-4719-ACCA-65488E544548}" type="presOf" srcId="{3E9467B4-5314-4BCC-860F-4CD4584EE71E}" destId="{C61F6980-51A8-438F-930B-B1BA2E569F05}" srcOrd="0" destOrd="0" presId="urn:microsoft.com/office/officeart/2005/8/layout/vList5"/>
    <dgm:cxn modelId="{6A8D2AA3-B355-4737-BDC2-868482CB437C}" type="presOf" srcId="{1C1F57A2-52B6-4D84-9EF9-4A7BCD9A107C}" destId="{EE969AD2-1D27-4942-8ED9-D4271EC2882F}" srcOrd="0" destOrd="0" presId="urn:microsoft.com/office/officeart/2005/8/layout/vList5"/>
    <dgm:cxn modelId="{B6988F7E-2DAC-4B36-BAE1-4D447071474A}" type="presOf" srcId="{B766DA69-1EE9-49B5-AEA9-6FAAC14240F3}" destId="{23FA313D-1AE5-47A6-A54C-F48EBC2DB4C0}" srcOrd="0" destOrd="0" presId="urn:microsoft.com/office/officeart/2005/8/layout/vList5"/>
    <dgm:cxn modelId="{E904B47B-6B48-4CFC-921C-587B5071A904}" type="presParOf" srcId="{EE969AD2-1D27-4942-8ED9-D4271EC2882F}" destId="{E837FE72-7A0D-458E-ADA7-DF42BBD803EB}" srcOrd="0" destOrd="0" presId="urn:microsoft.com/office/officeart/2005/8/layout/vList5"/>
    <dgm:cxn modelId="{40A418FB-7B4B-4486-9105-EE6E11ACD17F}" type="presParOf" srcId="{E837FE72-7A0D-458E-ADA7-DF42BBD803EB}" destId="{842D3628-0EFB-40F0-8E0B-A531C2777F89}" srcOrd="0" destOrd="0" presId="urn:microsoft.com/office/officeart/2005/8/layout/vList5"/>
    <dgm:cxn modelId="{75E8FD78-86C3-48B0-A61E-46600E19A338}" type="presParOf" srcId="{EE969AD2-1D27-4942-8ED9-D4271EC2882F}" destId="{91EE0BC9-964D-4AA4-815E-EDBDE1C78B2B}" srcOrd="1" destOrd="0" presId="urn:microsoft.com/office/officeart/2005/8/layout/vList5"/>
    <dgm:cxn modelId="{37832473-B5A3-4032-8B1A-9C8064A9E423}" type="presParOf" srcId="{EE969AD2-1D27-4942-8ED9-D4271EC2882F}" destId="{B9F2C110-6A5B-4F4F-9A3E-FD37EB14CDBD}" srcOrd="2" destOrd="0" presId="urn:microsoft.com/office/officeart/2005/8/layout/vList5"/>
    <dgm:cxn modelId="{AE6CF1A7-389E-44E2-A594-7505C20A7ED7}" type="presParOf" srcId="{B9F2C110-6A5B-4F4F-9A3E-FD37EB14CDBD}" destId="{C61F6980-51A8-438F-930B-B1BA2E569F05}" srcOrd="0" destOrd="0" presId="urn:microsoft.com/office/officeart/2005/8/layout/vList5"/>
    <dgm:cxn modelId="{B72DD112-9FB7-41DF-A659-DB4C802F1D11}" type="presParOf" srcId="{EE969AD2-1D27-4942-8ED9-D4271EC2882F}" destId="{41C14FD5-E33E-4025-ADEA-171671A05200}" srcOrd="3" destOrd="0" presId="urn:microsoft.com/office/officeart/2005/8/layout/vList5"/>
    <dgm:cxn modelId="{7206F9CE-30B0-4E90-B5DF-01E492CBDAF4}" type="presParOf" srcId="{EE969AD2-1D27-4942-8ED9-D4271EC2882F}" destId="{ABEB04D9-0D15-4E54-9763-F953DDA89F66}" srcOrd="4" destOrd="0" presId="urn:microsoft.com/office/officeart/2005/8/layout/vList5"/>
    <dgm:cxn modelId="{FA6D456B-7337-4137-B5C6-0CF04B216143}" type="presParOf" srcId="{ABEB04D9-0D15-4E54-9763-F953DDA89F66}" destId="{E8A5F507-7961-4284-811C-79B3F91AD0FB}" srcOrd="0" destOrd="0" presId="urn:microsoft.com/office/officeart/2005/8/layout/vList5"/>
    <dgm:cxn modelId="{E13F6DFD-637D-4F82-B15D-AE14F402A5E3}" type="presParOf" srcId="{EE969AD2-1D27-4942-8ED9-D4271EC2882F}" destId="{D1F159CF-4D46-444A-B675-411FEF329401}" srcOrd="5" destOrd="0" presId="urn:microsoft.com/office/officeart/2005/8/layout/vList5"/>
    <dgm:cxn modelId="{9FE9E2E8-68FA-4106-9C30-E71B2FD2A3F0}" type="presParOf" srcId="{EE969AD2-1D27-4942-8ED9-D4271EC2882F}" destId="{6957001E-FBDE-4043-A57E-2ED57C4A9073}" srcOrd="6" destOrd="0" presId="urn:microsoft.com/office/officeart/2005/8/layout/vList5"/>
    <dgm:cxn modelId="{CE15D0E6-E42C-4DF5-ABF7-D8A4DE251F72}" type="presParOf" srcId="{6957001E-FBDE-4043-A57E-2ED57C4A9073}" destId="{23FA313D-1AE5-47A6-A54C-F48EBC2DB4C0}"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AFA8A3-EE67-4BA1-8059-033C407C0959}" type="doc">
      <dgm:prSet loTypeId="urn:microsoft.com/office/officeart/2005/8/layout/target3" loCatId="list" qsTypeId="urn:microsoft.com/office/officeart/2005/8/quickstyle/simple1" qsCatId="simple" csTypeId="urn:microsoft.com/office/officeart/2005/8/colors/colorful1" csCatId="colorful" phldr="1"/>
      <dgm:spPr/>
      <dgm:t>
        <a:bodyPr/>
        <a:lstStyle/>
        <a:p>
          <a:endParaRPr lang="en-US"/>
        </a:p>
      </dgm:t>
    </dgm:pt>
    <dgm:pt modelId="{7F3C59EA-EA0D-46E7-8C50-C33ACE6F574D}">
      <dgm:prSet phldrT="[Text]"/>
      <dgm:spPr/>
      <dgm:t>
        <a:bodyPr/>
        <a:lstStyle/>
        <a:p>
          <a:r>
            <a:rPr lang="en-US" b="1" dirty="0" smtClean="0"/>
            <a:t>Epidemic theory in transmission of idea</a:t>
          </a:r>
          <a:r>
            <a:rPr lang="fa-IR" b="1" dirty="0" smtClean="0"/>
            <a:t> </a:t>
          </a:r>
          <a:r>
            <a:rPr lang="en-US" dirty="0" smtClean="0"/>
            <a:t>; </a:t>
          </a:r>
          <a:endParaRPr lang="en-US" dirty="0"/>
        </a:p>
      </dgm:t>
    </dgm:pt>
    <dgm:pt modelId="{481501F0-6A15-41C5-A216-CC22EFEA11B8}" type="parTrans" cxnId="{70DDA8EF-E974-4770-9F86-2A693ADB27DC}">
      <dgm:prSet/>
      <dgm:spPr/>
      <dgm:t>
        <a:bodyPr/>
        <a:lstStyle/>
        <a:p>
          <a:endParaRPr lang="en-US"/>
        </a:p>
      </dgm:t>
    </dgm:pt>
    <dgm:pt modelId="{EB5E966F-F2E0-4345-8578-3CE00E11005F}" type="sibTrans" cxnId="{70DDA8EF-E974-4770-9F86-2A693ADB27DC}">
      <dgm:prSet/>
      <dgm:spPr/>
      <dgm:t>
        <a:bodyPr/>
        <a:lstStyle/>
        <a:p>
          <a:endParaRPr lang="en-US"/>
        </a:p>
      </dgm:t>
    </dgm:pt>
    <dgm:pt modelId="{36CD1497-0548-4C51-B946-46BB4CB44032}">
      <dgm:prSet phldrT="[Text]"/>
      <dgm:spPr/>
      <dgm:t>
        <a:bodyPr/>
        <a:lstStyle/>
        <a:p>
          <a:r>
            <a:rPr lang="en-US" dirty="0" smtClean="0"/>
            <a:t>W GOFFMAN, V A NEWILL</a:t>
          </a:r>
          <a:endParaRPr lang="en-US" dirty="0"/>
        </a:p>
      </dgm:t>
    </dgm:pt>
    <dgm:pt modelId="{9CE4A5DC-8A9C-4ABB-85B7-58501233B36B}" type="parTrans" cxnId="{7B5E57B2-1E8D-4287-9DA3-8A9B92D20189}">
      <dgm:prSet/>
      <dgm:spPr/>
      <dgm:t>
        <a:bodyPr/>
        <a:lstStyle/>
        <a:p>
          <a:endParaRPr lang="en-US"/>
        </a:p>
      </dgm:t>
    </dgm:pt>
    <dgm:pt modelId="{F4BEF33C-6ABC-496A-A2B9-F3F0FB2BCA39}" type="sibTrans" cxnId="{7B5E57B2-1E8D-4287-9DA3-8A9B92D20189}">
      <dgm:prSet/>
      <dgm:spPr/>
      <dgm:t>
        <a:bodyPr/>
        <a:lstStyle/>
        <a:p>
          <a:endParaRPr lang="en-US"/>
        </a:p>
      </dgm:t>
    </dgm:pt>
    <dgm:pt modelId="{607E6FC0-4BD5-4F45-BAF8-74B4614CDDA2}">
      <dgm:prSet phldrT="[Text]"/>
      <dgm:spPr/>
      <dgm:t>
        <a:bodyPr/>
        <a:lstStyle/>
        <a:p>
          <a:r>
            <a:rPr lang="en-US" b="1" dirty="0" err="1" smtClean="0"/>
            <a:t>Infodemiology</a:t>
          </a:r>
          <a:endParaRPr lang="en-US" dirty="0"/>
        </a:p>
      </dgm:t>
    </dgm:pt>
    <dgm:pt modelId="{5972EDB3-86D2-4E7C-B043-8D55A865640A}" type="parTrans" cxnId="{4F89AB16-953D-4246-AF9D-02CC8095D926}">
      <dgm:prSet/>
      <dgm:spPr/>
      <dgm:t>
        <a:bodyPr/>
        <a:lstStyle/>
        <a:p>
          <a:endParaRPr lang="en-US"/>
        </a:p>
      </dgm:t>
    </dgm:pt>
    <dgm:pt modelId="{A8E8036D-2298-4440-8FC9-18AED393C703}" type="sibTrans" cxnId="{4F89AB16-953D-4246-AF9D-02CC8095D926}">
      <dgm:prSet/>
      <dgm:spPr/>
      <dgm:t>
        <a:bodyPr/>
        <a:lstStyle/>
        <a:p>
          <a:endParaRPr lang="en-US"/>
        </a:p>
      </dgm:t>
    </dgm:pt>
    <dgm:pt modelId="{2B5B1A12-9070-4CCE-8569-FE37CBBE7717}">
      <dgm:prSet phldrT="[Text]"/>
      <dgm:spPr/>
      <dgm:t>
        <a:bodyPr/>
        <a:lstStyle/>
        <a:p>
          <a:r>
            <a:rPr lang="en-US" dirty="0" smtClean="0"/>
            <a:t>Gunther </a:t>
          </a:r>
          <a:r>
            <a:rPr lang="en-US" dirty="0" err="1" smtClean="0"/>
            <a:t>Eysenbach</a:t>
          </a:r>
          <a:endParaRPr lang="en-US" dirty="0"/>
        </a:p>
      </dgm:t>
    </dgm:pt>
    <dgm:pt modelId="{BF679E5E-ABFA-47BA-A1C4-DB7531C07D92}" type="parTrans" cxnId="{8F34D21B-783B-45EF-8815-A89591700FFD}">
      <dgm:prSet/>
      <dgm:spPr/>
      <dgm:t>
        <a:bodyPr/>
        <a:lstStyle/>
        <a:p>
          <a:endParaRPr lang="en-US"/>
        </a:p>
      </dgm:t>
    </dgm:pt>
    <dgm:pt modelId="{B88F7002-0C00-4BDD-B9E1-5A4BFEAEE22D}" type="sibTrans" cxnId="{8F34D21B-783B-45EF-8815-A89591700FFD}">
      <dgm:prSet/>
      <dgm:spPr/>
      <dgm:t>
        <a:bodyPr/>
        <a:lstStyle/>
        <a:p>
          <a:endParaRPr lang="en-US"/>
        </a:p>
      </dgm:t>
    </dgm:pt>
    <dgm:pt modelId="{C6A85613-DDAC-464D-8E6C-89A99AD3D77F}">
      <dgm:prSet phldrT="[Text]"/>
      <dgm:spPr/>
      <dgm:t>
        <a:bodyPr/>
        <a:lstStyle/>
        <a:p>
          <a:r>
            <a:rPr lang="en-US" b="1" dirty="0" err="1" smtClean="0"/>
            <a:t>Infodemic</a:t>
          </a:r>
          <a:endParaRPr lang="en-US" dirty="0"/>
        </a:p>
      </dgm:t>
    </dgm:pt>
    <dgm:pt modelId="{ADAE990C-DFD5-4158-9167-C08A6CD4BA71}" type="parTrans" cxnId="{D67643E9-68B4-46C6-A5E1-33EB655931D6}">
      <dgm:prSet/>
      <dgm:spPr/>
      <dgm:t>
        <a:bodyPr/>
        <a:lstStyle/>
        <a:p>
          <a:endParaRPr lang="en-US"/>
        </a:p>
      </dgm:t>
    </dgm:pt>
    <dgm:pt modelId="{69F9C93C-C8BD-4A79-9F04-8F7E65466150}" type="sibTrans" cxnId="{D67643E9-68B4-46C6-A5E1-33EB655931D6}">
      <dgm:prSet/>
      <dgm:spPr/>
      <dgm:t>
        <a:bodyPr/>
        <a:lstStyle/>
        <a:p>
          <a:endParaRPr lang="en-US"/>
        </a:p>
      </dgm:t>
    </dgm:pt>
    <dgm:pt modelId="{26F1F802-B7A8-41D8-9EE4-183CEC163D85}">
      <dgm:prSet phldrT="[Text]"/>
      <dgm:spPr/>
      <dgm:t>
        <a:bodyPr/>
        <a:lstStyle/>
        <a:p>
          <a:r>
            <a:rPr lang="en-US" dirty="0" smtClean="0"/>
            <a:t>WHO</a:t>
          </a:r>
          <a:endParaRPr lang="en-US" dirty="0"/>
        </a:p>
      </dgm:t>
    </dgm:pt>
    <dgm:pt modelId="{50F4C1EF-4A20-4E96-AB95-8DFAE8816875}" type="parTrans" cxnId="{CE749E73-DB05-42F1-89DA-3B417CFCEE7D}">
      <dgm:prSet/>
      <dgm:spPr/>
      <dgm:t>
        <a:bodyPr/>
        <a:lstStyle/>
        <a:p>
          <a:endParaRPr lang="en-US"/>
        </a:p>
      </dgm:t>
    </dgm:pt>
    <dgm:pt modelId="{5900795B-9047-45EA-93C8-BA9A5920B808}" type="sibTrans" cxnId="{CE749E73-DB05-42F1-89DA-3B417CFCEE7D}">
      <dgm:prSet/>
      <dgm:spPr/>
      <dgm:t>
        <a:bodyPr/>
        <a:lstStyle/>
        <a:p>
          <a:endParaRPr lang="en-US"/>
        </a:p>
      </dgm:t>
    </dgm:pt>
    <dgm:pt modelId="{EF933AC9-8EAC-415F-B1A2-57357C50FBAB}">
      <dgm:prSet phldrT="[Text]"/>
      <dgm:spPr/>
      <dgm:t>
        <a:bodyPr/>
        <a:lstStyle/>
        <a:p>
          <a:r>
            <a:rPr lang="en-US" dirty="0" smtClean="0"/>
            <a:t>2020</a:t>
          </a:r>
          <a:endParaRPr lang="en-US" dirty="0"/>
        </a:p>
      </dgm:t>
    </dgm:pt>
    <dgm:pt modelId="{31058654-F8CB-4402-8BCA-739FC2AB92CA}" type="parTrans" cxnId="{B06B9F9A-FA4B-4981-B574-64DAA945888E}">
      <dgm:prSet/>
      <dgm:spPr/>
      <dgm:t>
        <a:bodyPr/>
        <a:lstStyle/>
        <a:p>
          <a:endParaRPr lang="en-US"/>
        </a:p>
      </dgm:t>
    </dgm:pt>
    <dgm:pt modelId="{87761767-6697-47A3-8F0B-ED4D64066536}" type="sibTrans" cxnId="{B06B9F9A-FA4B-4981-B574-64DAA945888E}">
      <dgm:prSet/>
      <dgm:spPr/>
      <dgm:t>
        <a:bodyPr/>
        <a:lstStyle/>
        <a:p>
          <a:endParaRPr lang="en-US"/>
        </a:p>
      </dgm:t>
    </dgm:pt>
    <dgm:pt modelId="{2F2EA3B6-7C26-464D-8206-D8F1FCAF591D}">
      <dgm:prSet phldrT="[Text]"/>
      <dgm:spPr/>
      <dgm:t>
        <a:bodyPr/>
        <a:lstStyle/>
        <a:p>
          <a:r>
            <a:rPr lang="en-US" dirty="0" smtClean="0"/>
            <a:t>2004 </a:t>
          </a:r>
          <a:endParaRPr lang="en-US" dirty="0"/>
        </a:p>
      </dgm:t>
    </dgm:pt>
    <dgm:pt modelId="{15EBCC4F-999F-4B12-AF41-610C5E903DD3}" type="parTrans" cxnId="{6275D688-C0CD-4709-A6A2-2DB2085C2BB0}">
      <dgm:prSet/>
      <dgm:spPr/>
      <dgm:t>
        <a:bodyPr/>
        <a:lstStyle/>
        <a:p>
          <a:endParaRPr lang="en-US"/>
        </a:p>
      </dgm:t>
    </dgm:pt>
    <dgm:pt modelId="{5AF67076-150D-45A8-98B0-0EF17091EF36}" type="sibTrans" cxnId="{6275D688-C0CD-4709-A6A2-2DB2085C2BB0}">
      <dgm:prSet/>
      <dgm:spPr/>
      <dgm:t>
        <a:bodyPr/>
        <a:lstStyle/>
        <a:p>
          <a:endParaRPr lang="en-US"/>
        </a:p>
      </dgm:t>
    </dgm:pt>
    <dgm:pt modelId="{940EBA0E-3A76-4CDC-9B84-1BE98983B9C8}">
      <dgm:prSet phldrT="[Text]"/>
      <dgm:spPr/>
      <dgm:t>
        <a:bodyPr/>
        <a:lstStyle/>
        <a:p>
          <a:r>
            <a:rPr lang="en-US" dirty="0" smtClean="0"/>
            <a:t>1964</a:t>
          </a:r>
          <a:endParaRPr lang="en-US" dirty="0"/>
        </a:p>
      </dgm:t>
    </dgm:pt>
    <dgm:pt modelId="{5109B33C-9BC7-4B6C-8719-7B83366A6CDB}" type="parTrans" cxnId="{3CD0998E-68E1-4DBE-A2BF-0AE4E67A46C6}">
      <dgm:prSet/>
      <dgm:spPr/>
      <dgm:t>
        <a:bodyPr/>
        <a:lstStyle/>
        <a:p>
          <a:endParaRPr lang="en-US"/>
        </a:p>
      </dgm:t>
    </dgm:pt>
    <dgm:pt modelId="{35D3063A-2157-44F7-8640-9234C8BA6753}" type="sibTrans" cxnId="{3CD0998E-68E1-4DBE-A2BF-0AE4E67A46C6}">
      <dgm:prSet/>
      <dgm:spPr/>
      <dgm:t>
        <a:bodyPr/>
        <a:lstStyle/>
        <a:p>
          <a:endParaRPr lang="en-US"/>
        </a:p>
      </dgm:t>
    </dgm:pt>
    <dgm:pt modelId="{0C31FBC4-AE5D-4F3B-A4BE-ACFD8B74C6C7}" type="pres">
      <dgm:prSet presAssocID="{F3AFA8A3-EE67-4BA1-8059-033C407C0959}" presName="Name0" presStyleCnt="0">
        <dgm:presLayoutVars>
          <dgm:chMax val="7"/>
          <dgm:dir/>
          <dgm:animLvl val="lvl"/>
          <dgm:resizeHandles val="exact"/>
        </dgm:presLayoutVars>
      </dgm:prSet>
      <dgm:spPr/>
    </dgm:pt>
    <dgm:pt modelId="{DF8FA6D1-0D3F-414F-8F9E-06E941741A43}" type="pres">
      <dgm:prSet presAssocID="{7F3C59EA-EA0D-46E7-8C50-C33ACE6F574D}" presName="circle1" presStyleLbl="node1" presStyleIdx="0" presStyleCnt="3"/>
      <dgm:spPr/>
    </dgm:pt>
    <dgm:pt modelId="{0522543C-8F4A-434D-A997-C86BBE89C131}" type="pres">
      <dgm:prSet presAssocID="{7F3C59EA-EA0D-46E7-8C50-C33ACE6F574D}" presName="space" presStyleCnt="0"/>
      <dgm:spPr/>
    </dgm:pt>
    <dgm:pt modelId="{6B20CCB3-3BC8-4E84-8703-7A1E12836613}" type="pres">
      <dgm:prSet presAssocID="{7F3C59EA-EA0D-46E7-8C50-C33ACE6F574D}" presName="rect1" presStyleLbl="alignAcc1" presStyleIdx="0" presStyleCnt="3"/>
      <dgm:spPr/>
      <dgm:t>
        <a:bodyPr/>
        <a:lstStyle/>
        <a:p>
          <a:endParaRPr lang="en-US"/>
        </a:p>
      </dgm:t>
    </dgm:pt>
    <dgm:pt modelId="{77989243-67BF-4831-A354-A53256CCD022}" type="pres">
      <dgm:prSet presAssocID="{607E6FC0-4BD5-4F45-BAF8-74B4614CDDA2}" presName="vertSpace2" presStyleLbl="node1" presStyleIdx="0" presStyleCnt="3"/>
      <dgm:spPr/>
    </dgm:pt>
    <dgm:pt modelId="{7DDF6634-B2F2-4C00-9D88-D7C387FFA049}" type="pres">
      <dgm:prSet presAssocID="{607E6FC0-4BD5-4F45-BAF8-74B4614CDDA2}" presName="circle2" presStyleLbl="node1" presStyleIdx="1" presStyleCnt="3"/>
      <dgm:spPr/>
    </dgm:pt>
    <dgm:pt modelId="{86521C62-DC52-4E4C-B5F0-65D98CA8673D}" type="pres">
      <dgm:prSet presAssocID="{607E6FC0-4BD5-4F45-BAF8-74B4614CDDA2}" presName="rect2" presStyleLbl="alignAcc1" presStyleIdx="1" presStyleCnt="3"/>
      <dgm:spPr/>
      <dgm:t>
        <a:bodyPr/>
        <a:lstStyle/>
        <a:p>
          <a:endParaRPr lang="en-US"/>
        </a:p>
      </dgm:t>
    </dgm:pt>
    <dgm:pt modelId="{24BC7076-9E92-4EFF-8D6C-8C8190C9ABF3}" type="pres">
      <dgm:prSet presAssocID="{C6A85613-DDAC-464D-8E6C-89A99AD3D77F}" presName="vertSpace3" presStyleLbl="node1" presStyleIdx="1" presStyleCnt="3"/>
      <dgm:spPr/>
    </dgm:pt>
    <dgm:pt modelId="{9C2FF60E-59CF-4667-9432-F67D7467266C}" type="pres">
      <dgm:prSet presAssocID="{C6A85613-DDAC-464D-8E6C-89A99AD3D77F}" presName="circle3" presStyleLbl="node1" presStyleIdx="2" presStyleCnt="3" custLinFactNeighborX="3247" custLinFactNeighborY="-1082"/>
      <dgm:spPr/>
    </dgm:pt>
    <dgm:pt modelId="{22108BFA-ADCF-4679-8351-13C39749F27C}" type="pres">
      <dgm:prSet presAssocID="{C6A85613-DDAC-464D-8E6C-89A99AD3D77F}" presName="rect3" presStyleLbl="alignAcc1" presStyleIdx="2" presStyleCnt="3"/>
      <dgm:spPr/>
      <dgm:t>
        <a:bodyPr/>
        <a:lstStyle/>
        <a:p>
          <a:endParaRPr lang="en-US"/>
        </a:p>
      </dgm:t>
    </dgm:pt>
    <dgm:pt modelId="{9A0E423B-83E0-456B-9864-0ECA9F08AF92}" type="pres">
      <dgm:prSet presAssocID="{7F3C59EA-EA0D-46E7-8C50-C33ACE6F574D}" presName="rect1ParTx" presStyleLbl="alignAcc1" presStyleIdx="2" presStyleCnt="3">
        <dgm:presLayoutVars>
          <dgm:chMax val="1"/>
          <dgm:bulletEnabled val="1"/>
        </dgm:presLayoutVars>
      </dgm:prSet>
      <dgm:spPr/>
      <dgm:t>
        <a:bodyPr/>
        <a:lstStyle/>
        <a:p>
          <a:endParaRPr lang="en-US"/>
        </a:p>
      </dgm:t>
    </dgm:pt>
    <dgm:pt modelId="{5AC77CBD-7199-4601-B169-70F55EBA6E1C}" type="pres">
      <dgm:prSet presAssocID="{7F3C59EA-EA0D-46E7-8C50-C33ACE6F574D}" presName="rect1ChTx" presStyleLbl="alignAcc1" presStyleIdx="2" presStyleCnt="3">
        <dgm:presLayoutVars>
          <dgm:bulletEnabled val="1"/>
        </dgm:presLayoutVars>
      </dgm:prSet>
      <dgm:spPr/>
      <dgm:t>
        <a:bodyPr/>
        <a:lstStyle/>
        <a:p>
          <a:endParaRPr lang="en-US"/>
        </a:p>
      </dgm:t>
    </dgm:pt>
    <dgm:pt modelId="{5C789907-470C-467B-BB52-596A23FFEE94}" type="pres">
      <dgm:prSet presAssocID="{607E6FC0-4BD5-4F45-BAF8-74B4614CDDA2}" presName="rect2ParTx" presStyleLbl="alignAcc1" presStyleIdx="2" presStyleCnt="3">
        <dgm:presLayoutVars>
          <dgm:chMax val="1"/>
          <dgm:bulletEnabled val="1"/>
        </dgm:presLayoutVars>
      </dgm:prSet>
      <dgm:spPr/>
      <dgm:t>
        <a:bodyPr/>
        <a:lstStyle/>
        <a:p>
          <a:endParaRPr lang="en-US"/>
        </a:p>
      </dgm:t>
    </dgm:pt>
    <dgm:pt modelId="{2B9E0CF3-467C-4D01-AAE2-9EA3A4107248}" type="pres">
      <dgm:prSet presAssocID="{607E6FC0-4BD5-4F45-BAF8-74B4614CDDA2}" presName="rect2ChTx" presStyleLbl="alignAcc1" presStyleIdx="2" presStyleCnt="3">
        <dgm:presLayoutVars>
          <dgm:bulletEnabled val="1"/>
        </dgm:presLayoutVars>
      </dgm:prSet>
      <dgm:spPr/>
      <dgm:t>
        <a:bodyPr/>
        <a:lstStyle/>
        <a:p>
          <a:endParaRPr lang="en-US"/>
        </a:p>
      </dgm:t>
    </dgm:pt>
    <dgm:pt modelId="{64ED5491-1B3F-4091-9B07-40875145FEAA}" type="pres">
      <dgm:prSet presAssocID="{C6A85613-DDAC-464D-8E6C-89A99AD3D77F}" presName="rect3ParTx" presStyleLbl="alignAcc1" presStyleIdx="2" presStyleCnt="3">
        <dgm:presLayoutVars>
          <dgm:chMax val="1"/>
          <dgm:bulletEnabled val="1"/>
        </dgm:presLayoutVars>
      </dgm:prSet>
      <dgm:spPr/>
      <dgm:t>
        <a:bodyPr/>
        <a:lstStyle/>
        <a:p>
          <a:endParaRPr lang="en-US"/>
        </a:p>
      </dgm:t>
    </dgm:pt>
    <dgm:pt modelId="{09719FC7-811F-4554-9325-E0DA1D63F0DC}" type="pres">
      <dgm:prSet presAssocID="{C6A85613-DDAC-464D-8E6C-89A99AD3D77F}" presName="rect3ChTx" presStyleLbl="alignAcc1" presStyleIdx="2" presStyleCnt="3">
        <dgm:presLayoutVars>
          <dgm:bulletEnabled val="1"/>
        </dgm:presLayoutVars>
      </dgm:prSet>
      <dgm:spPr/>
      <dgm:t>
        <a:bodyPr/>
        <a:lstStyle/>
        <a:p>
          <a:endParaRPr lang="en-US"/>
        </a:p>
      </dgm:t>
    </dgm:pt>
  </dgm:ptLst>
  <dgm:cxnLst>
    <dgm:cxn modelId="{0ABED9AB-CADA-4A04-BA0F-EC30313EF977}" type="presOf" srcId="{2F2EA3B6-7C26-464D-8206-D8F1FCAF591D}" destId="{2B9E0CF3-467C-4D01-AAE2-9EA3A4107248}" srcOrd="0" destOrd="1" presId="urn:microsoft.com/office/officeart/2005/8/layout/target3"/>
    <dgm:cxn modelId="{4F89AB16-953D-4246-AF9D-02CC8095D926}" srcId="{F3AFA8A3-EE67-4BA1-8059-033C407C0959}" destId="{607E6FC0-4BD5-4F45-BAF8-74B4614CDDA2}" srcOrd="1" destOrd="0" parTransId="{5972EDB3-86D2-4E7C-B043-8D55A865640A}" sibTransId="{A8E8036D-2298-4440-8FC9-18AED393C703}"/>
    <dgm:cxn modelId="{CC5B2D22-5637-4B99-9646-38350E0E07FA}" type="presOf" srcId="{2B5B1A12-9070-4CCE-8569-FE37CBBE7717}" destId="{2B9E0CF3-467C-4D01-AAE2-9EA3A4107248}" srcOrd="0" destOrd="0" presId="urn:microsoft.com/office/officeart/2005/8/layout/target3"/>
    <dgm:cxn modelId="{ECF5D8B1-C8EC-4445-AD74-829468D58C5B}" type="presOf" srcId="{7F3C59EA-EA0D-46E7-8C50-C33ACE6F574D}" destId="{6B20CCB3-3BC8-4E84-8703-7A1E12836613}" srcOrd="0" destOrd="0" presId="urn:microsoft.com/office/officeart/2005/8/layout/target3"/>
    <dgm:cxn modelId="{3CD0998E-68E1-4DBE-A2BF-0AE4E67A46C6}" srcId="{7F3C59EA-EA0D-46E7-8C50-C33ACE6F574D}" destId="{940EBA0E-3A76-4CDC-9B84-1BE98983B9C8}" srcOrd="1" destOrd="0" parTransId="{5109B33C-9BC7-4B6C-8719-7B83366A6CDB}" sibTransId="{35D3063A-2157-44F7-8640-9234C8BA6753}"/>
    <dgm:cxn modelId="{1C3D97FE-1115-44A8-853F-1EEF2A419242}" type="presOf" srcId="{C6A85613-DDAC-464D-8E6C-89A99AD3D77F}" destId="{22108BFA-ADCF-4679-8351-13C39749F27C}" srcOrd="0" destOrd="0" presId="urn:microsoft.com/office/officeart/2005/8/layout/target3"/>
    <dgm:cxn modelId="{CE749E73-DB05-42F1-89DA-3B417CFCEE7D}" srcId="{C6A85613-DDAC-464D-8E6C-89A99AD3D77F}" destId="{26F1F802-B7A8-41D8-9EE4-183CEC163D85}" srcOrd="0" destOrd="0" parTransId="{50F4C1EF-4A20-4E96-AB95-8DFAE8816875}" sibTransId="{5900795B-9047-45EA-93C8-BA9A5920B808}"/>
    <dgm:cxn modelId="{CC003EEB-75BF-4A68-B9A8-BFF792D39A60}" type="presOf" srcId="{C6A85613-DDAC-464D-8E6C-89A99AD3D77F}" destId="{64ED5491-1B3F-4091-9B07-40875145FEAA}" srcOrd="1" destOrd="0" presId="urn:microsoft.com/office/officeart/2005/8/layout/target3"/>
    <dgm:cxn modelId="{6275D688-C0CD-4709-A6A2-2DB2085C2BB0}" srcId="{607E6FC0-4BD5-4F45-BAF8-74B4614CDDA2}" destId="{2F2EA3B6-7C26-464D-8206-D8F1FCAF591D}" srcOrd="1" destOrd="0" parTransId="{15EBCC4F-999F-4B12-AF41-610C5E903DD3}" sibTransId="{5AF67076-150D-45A8-98B0-0EF17091EF36}"/>
    <dgm:cxn modelId="{E5F9582E-7336-4F5E-9139-E526190AE744}" type="presOf" srcId="{7F3C59EA-EA0D-46E7-8C50-C33ACE6F574D}" destId="{9A0E423B-83E0-456B-9864-0ECA9F08AF92}" srcOrd="1" destOrd="0" presId="urn:microsoft.com/office/officeart/2005/8/layout/target3"/>
    <dgm:cxn modelId="{8F34D21B-783B-45EF-8815-A89591700FFD}" srcId="{607E6FC0-4BD5-4F45-BAF8-74B4614CDDA2}" destId="{2B5B1A12-9070-4CCE-8569-FE37CBBE7717}" srcOrd="0" destOrd="0" parTransId="{BF679E5E-ABFA-47BA-A1C4-DB7531C07D92}" sibTransId="{B88F7002-0C00-4BDD-B9E1-5A4BFEAEE22D}"/>
    <dgm:cxn modelId="{FEF3D776-D2B1-4915-BCFA-67CC14407737}" type="presOf" srcId="{36CD1497-0548-4C51-B946-46BB4CB44032}" destId="{5AC77CBD-7199-4601-B169-70F55EBA6E1C}" srcOrd="0" destOrd="0" presId="urn:microsoft.com/office/officeart/2005/8/layout/target3"/>
    <dgm:cxn modelId="{DEB8FD5C-100C-45B9-930A-4EC5312C6A84}" type="presOf" srcId="{607E6FC0-4BD5-4F45-BAF8-74B4614CDDA2}" destId="{86521C62-DC52-4E4C-B5F0-65D98CA8673D}" srcOrd="0" destOrd="0" presId="urn:microsoft.com/office/officeart/2005/8/layout/target3"/>
    <dgm:cxn modelId="{7B5E57B2-1E8D-4287-9DA3-8A9B92D20189}" srcId="{7F3C59EA-EA0D-46E7-8C50-C33ACE6F574D}" destId="{36CD1497-0548-4C51-B946-46BB4CB44032}" srcOrd="0" destOrd="0" parTransId="{9CE4A5DC-8A9C-4ABB-85B7-58501233B36B}" sibTransId="{F4BEF33C-6ABC-496A-A2B9-F3F0FB2BCA39}"/>
    <dgm:cxn modelId="{244EA58F-3A63-496F-8F59-27DC0DF5ADAA}" type="presOf" srcId="{F3AFA8A3-EE67-4BA1-8059-033C407C0959}" destId="{0C31FBC4-AE5D-4F3B-A4BE-ACFD8B74C6C7}" srcOrd="0" destOrd="0" presId="urn:microsoft.com/office/officeart/2005/8/layout/target3"/>
    <dgm:cxn modelId="{D67643E9-68B4-46C6-A5E1-33EB655931D6}" srcId="{F3AFA8A3-EE67-4BA1-8059-033C407C0959}" destId="{C6A85613-DDAC-464D-8E6C-89A99AD3D77F}" srcOrd="2" destOrd="0" parTransId="{ADAE990C-DFD5-4158-9167-C08A6CD4BA71}" sibTransId="{69F9C93C-C8BD-4A79-9F04-8F7E65466150}"/>
    <dgm:cxn modelId="{72DB2B5F-DA3E-467E-85CB-AB9D61ABC0F9}" type="presOf" srcId="{26F1F802-B7A8-41D8-9EE4-183CEC163D85}" destId="{09719FC7-811F-4554-9325-E0DA1D63F0DC}" srcOrd="0" destOrd="0" presId="urn:microsoft.com/office/officeart/2005/8/layout/target3"/>
    <dgm:cxn modelId="{B06B9F9A-FA4B-4981-B574-64DAA945888E}" srcId="{C6A85613-DDAC-464D-8E6C-89A99AD3D77F}" destId="{EF933AC9-8EAC-415F-B1A2-57357C50FBAB}" srcOrd="1" destOrd="0" parTransId="{31058654-F8CB-4402-8BCA-739FC2AB92CA}" sibTransId="{87761767-6697-47A3-8F0B-ED4D64066536}"/>
    <dgm:cxn modelId="{70DDA8EF-E974-4770-9F86-2A693ADB27DC}" srcId="{F3AFA8A3-EE67-4BA1-8059-033C407C0959}" destId="{7F3C59EA-EA0D-46E7-8C50-C33ACE6F574D}" srcOrd="0" destOrd="0" parTransId="{481501F0-6A15-41C5-A216-CC22EFEA11B8}" sibTransId="{EB5E966F-F2E0-4345-8578-3CE00E11005F}"/>
    <dgm:cxn modelId="{2D34D5D4-AB50-436A-9A03-4C87189A4239}" type="presOf" srcId="{940EBA0E-3A76-4CDC-9B84-1BE98983B9C8}" destId="{5AC77CBD-7199-4601-B169-70F55EBA6E1C}" srcOrd="0" destOrd="1" presId="urn:microsoft.com/office/officeart/2005/8/layout/target3"/>
    <dgm:cxn modelId="{88EBB515-C735-428A-8CCC-298785F5EBCA}" type="presOf" srcId="{607E6FC0-4BD5-4F45-BAF8-74B4614CDDA2}" destId="{5C789907-470C-467B-BB52-596A23FFEE94}" srcOrd="1" destOrd="0" presId="urn:microsoft.com/office/officeart/2005/8/layout/target3"/>
    <dgm:cxn modelId="{752A8C81-0571-431C-90C0-327C6BF8B2E9}" type="presOf" srcId="{EF933AC9-8EAC-415F-B1A2-57357C50FBAB}" destId="{09719FC7-811F-4554-9325-E0DA1D63F0DC}" srcOrd="0" destOrd="1" presId="urn:microsoft.com/office/officeart/2005/8/layout/target3"/>
    <dgm:cxn modelId="{562B54C6-5456-4F39-A486-9C88EC1E8558}" type="presParOf" srcId="{0C31FBC4-AE5D-4F3B-A4BE-ACFD8B74C6C7}" destId="{DF8FA6D1-0D3F-414F-8F9E-06E941741A43}" srcOrd="0" destOrd="0" presId="urn:microsoft.com/office/officeart/2005/8/layout/target3"/>
    <dgm:cxn modelId="{1735E761-7946-4B7B-A4EF-FCEB869BC8A5}" type="presParOf" srcId="{0C31FBC4-AE5D-4F3B-A4BE-ACFD8B74C6C7}" destId="{0522543C-8F4A-434D-A997-C86BBE89C131}" srcOrd="1" destOrd="0" presId="urn:microsoft.com/office/officeart/2005/8/layout/target3"/>
    <dgm:cxn modelId="{2E5A26D9-ED3F-4495-9C21-8DE8A8EDA8B9}" type="presParOf" srcId="{0C31FBC4-AE5D-4F3B-A4BE-ACFD8B74C6C7}" destId="{6B20CCB3-3BC8-4E84-8703-7A1E12836613}" srcOrd="2" destOrd="0" presId="urn:microsoft.com/office/officeart/2005/8/layout/target3"/>
    <dgm:cxn modelId="{C218BB3B-C401-409D-B3C0-F4ED7BB6911B}" type="presParOf" srcId="{0C31FBC4-AE5D-4F3B-A4BE-ACFD8B74C6C7}" destId="{77989243-67BF-4831-A354-A53256CCD022}" srcOrd="3" destOrd="0" presId="urn:microsoft.com/office/officeart/2005/8/layout/target3"/>
    <dgm:cxn modelId="{F997B737-09B5-4E09-8AB4-440BA46CD0EF}" type="presParOf" srcId="{0C31FBC4-AE5D-4F3B-A4BE-ACFD8B74C6C7}" destId="{7DDF6634-B2F2-4C00-9D88-D7C387FFA049}" srcOrd="4" destOrd="0" presId="urn:microsoft.com/office/officeart/2005/8/layout/target3"/>
    <dgm:cxn modelId="{6E1E0992-01C5-4378-A07B-9C50FA688510}" type="presParOf" srcId="{0C31FBC4-AE5D-4F3B-A4BE-ACFD8B74C6C7}" destId="{86521C62-DC52-4E4C-B5F0-65D98CA8673D}" srcOrd="5" destOrd="0" presId="urn:microsoft.com/office/officeart/2005/8/layout/target3"/>
    <dgm:cxn modelId="{090BA0B4-BF31-4152-A7FB-B659625EF3B3}" type="presParOf" srcId="{0C31FBC4-AE5D-4F3B-A4BE-ACFD8B74C6C7}" destId="{24BC7076-9E92-4EFF-8D6C-8C8190C9ABF3}" srcOrd="6" destOrd="0" presId="urn:microsoft.com/office/officeart/2005/8/layout/target3"/>
    <dgm:cxn modelId="{EA46DD72-BCD0-4DEB-ADC7-ECF590713059}" type="presParOf" srcId="{0C31FBC4-AE5D-4F3B-A4BE-ACFD8B74C6C7}" destId="{9C2FF60E-59CF-4667-9432-F67D7467266C}" srcOrd="7" destOrd="0" presId="urn:microsoft.com/office/officeart/2005/8/layout/target3"/>
    <dgm:cxn modelId="{F82F5222-60B3-4404-AAE0-038A46753EE9}" type="presParOf" srcId="{0C31FBC4-AE5D-4F3B-A4BE-ACFD8B74C6C7}" destId="{22108BFA-ADCF-4679-8351-13C39749F27C}" srcOrd="8" destOrd="0" presId="urn:microsoft.com/office/officeart/2005/8/layout/target3"/>
    <dgm:cxn modelId="{CFA1F934-5F42-4E8F-9000-0018AAF81BB0}" type="presParOf" srcId="{0C31FBC4-AE5D-4F3B-A4BE-ACFD8B74C6C7}" destId="{9A0E423B-83E0-456B-9864-0ECA9F08AF92}" srcOrd="9" destOrd="0" presId="urn:microsoft.com/office/officeart/2005/8/layout/target3"/>
    <dgm:cxn modelId="{7F4D8BB4-87F1-49B8-8826-BDF218D2AA45}" type="presParOf" srcId="{0C31FBC4-AE5D-4F3B-A4BE-ACFD8B74C6C7}" destId="{5AC77CBD-7199-4601-B169-70F55EBA6E1C}" srcOrd="10" destOrd="0" presId="urn:microsoft.com/office/officeart/2005/8/layout/target3"/>
    <dgm:cxn modelId="{381BCDE1-F58A-44ED-907F-5095D0859730}" type="presParOf" srcId="{0C31FBC4-AE5D-4F3B-A4BE-ACFD8B74C6C7}" destId="{5C789907-470C-467B-BB52-596A23FFEE94}" srcOrd="11" destOrd="0" presId="urn:microsoft.com/office/officeart/2005/8/layout/target3"/>
    <dgm:cxn modelId="{D09631E7-0D97-4F2F-9489-ADFFBE2E0A5E}" type="presParOf" srcId="{0C31FBC4-AE5D-4F3B-A4BE-ACFD8B74C6C7}" destId="{2B9E0CF3-467C-4D01-AAE2-9EA3A4107248}" srcOrd="12" destOrd="0" presId="urn:microsoft.com/office/officeart/2005/8/layout/target3"/>
    <dgm:cxn modelId="{553C96C8-71B5-4BA1-91E4-FB8488210281}" type="presParOf" srcId="{0C31FBC4-AE5D-4F3B-A4BE-ACFD8B74C6C7}" destId="{64ED5491-1B3F-4091-9B07-40875145FEAA}" srcOrd="13" destOrd="0" presId="urn:microsoft.com/office/officeart/2005/8/layout/target3"/>
    <dgm:cxn modelId="{BBA35EDD-FEB9-4043-BE67-8160247206FD}" type="presParOf" srcId="{0C31FBC4-AE5D-4F3B-A4BE-ACFD8B74C6C7}" destId="{09719FC7-811F-4554-9325-E0DA1D63F0DC}"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39DE96-4102-4CC2-8F82-FE1F6719A0A7}"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C38012C6-806F-43B3-9A3D-F2104191A6E9}">
      <dgm:prSet phldrT="[Text]"/>
      <dgm:spPr>
        <a:solidFill>
          <a:schemeClr val="accent1">
            <a:lumMod val="50000"/>
          </a:schemeClr>
        </a:solidFill>
      </dgm:spPr>
      <dgm:t>
        <a:bodyPr/>
        <a:lstStyle/>
        <a:p>
          <a:pPr algn="l"/>
          <a:r>
            <a:rPr lang="en-US" dirty="0" smtClean="0"/>
            <a:t>3-1- Misinformation</a:t>
          </a:r>
          <a:endParaRPr lang="en-US" dirty="0"/>
        </a:p>
      </dgm:t>
    </dgm:pt>
    <dgm:pt modelId="{1F2221C3-BCAC-4CC8-8978-024545971E8B}" type="parTrans" cxnId="{80AB33BC-BEBE-41F8-AA52-655AC203BB6E}">
      <dgm:prSet/>
      <dgm:spPr/>
      <dgm:t>
        <a:bodyPr/>
        <a:lstStyle/>
        <a:p>
          <a:pPr algn="l"/>
          <a:endParaRPr lang="en-US"/>
        </a:p>
      </dgm:t>
    </dgm:pt>
    <dgm:pt modelId="{D3308030-65B1-4872-BB49-490F2D543D3D}" type="sibTrans" cxnId="{80AB33BC-BEBE-41F8-AA52-655AC203BB6E}">
      <dgm:prSet/>
      <dgm:spPr/>
      <dgm:t>
        <a:bodyPr/>
        <a:lstStyle/>
        <a:p>
          <a:pPr algn="l"/>
          <a:endParaRPr lang="en-US"/>
        </a:p>
      </dgm:t>
    </dgm:pt>
    <dgm:pt modelId="{20DFD404-7992-476C-91A3-96403AE74E7B}">
      <dgm:prSet phldrT="[Text]"/>
      <dgm:spPr>
        <a:solidFill>
          <a:schemeClr val="accent1">
            <a:lumMod val="75000"/>
          </a:schemeClr>
        </a:solidFill>
      </dgm:spPr>
      <dgm:t>
        <a:bodyPr/>
        <a:lstStyle/>
        <a:p>
          <a:pPr algn="l"/>
          <a:r>
            <a:rPr lang="en-US" dirty="0" smtClean="0"/>
            <a:t>3-2-Disinformation</a:t>
          </a:r>
          <a:endParaRPr lang="en-US" dirty="0"/>
        </a:p>
      </dgm:t>
    </dgm:pt>
    <dgm:pt modelId="{5B171193-CD01-4107-9851-F82DBABDC7FC}" type="parTrans" cxnId="{08C3DC36-BA72-455C-9698-F95B39C6D5FD}">
      <dgm:prSet/>
      <dgm:spPr/>
      <dgm:t>
        <a:bodyPr/>
        <a:lstStyle/>
        <a:p>
          <a:pPr algn="l"/>
          <a:endParaRPr lang="en-US"/>
        </a:p>
      </dgm:t>
    </dgm:pt>
    <dgm:pt modelId="{6B7D701B-03B4-4B3F-AE62-C11875082908}" type="sibTrans" cxnId="{08C3DC36-BA72-455C-9698-F95B39C6D5FD}">
      <dgm:prSet/>
      <dgm:spPr/>
      <dgm:t>
        <a:bodyPr/>
        <a:lstStyle/>
        <a:p>
          <a:pPr algn="l"/>
          <a:endParaRPr lang="en-US"/>
        </a:p>
      </dgm:t>
    </dgm:pt>
    <dgm:pt modelId="{51A434D1-BD8D-4EB0-9F00-F2EAFC54714E}">
      <dgm:prSet phldrT="[Text]"/>
      <dgm:spPr>
        <a:solidFill>
          <a:schemeClr val="accent2">
            <a:lumMod val="60000"/>
            <a:lumOff val="40000"/>
          </a:schemeClr>
        </a:solidFill>
      </dgm:spPr>
      <dgm:t>
        <a:bodyPr/>
        <a:lstStyle/>
        <a:p>
          <a:pPr algn="l"/>
          <a:r>
            <a:rPr lang="en-US" dirty="0" smtClean="0"/>
            <a:t>3-4- Conspiracy theory </a:t>
          </a:r>
          <a:endParaRPr lang="en-US" dirty="0"/>
        </a:p>
      </dgm:t>
    </dgm:pt>
    <dgm:pt modelId="{430DCC0D-D6E6-4579-BD0E-75075F56EF59}" type="parTrans" cxnId="{5EF8CAAD-2981-4558-BCF2-D8A80B0D10AF}">
      <dgm:prSet/>
      <dgm:spPr/>
      <dgm:t>
        <a:bodyPr/>
        <a:lstStyle/>
        <a:p>
          <a:pPr algn="l"/>
          <a:endParaRPr lang="en-US"/>
        </a:p>
      </dgm:t>
    </dgm:pt>
    <dgm:pt modelId="{AF93B8AC-D052-4712-9B3D-A17AEBE8714F}" type="sibTrans" cxnId="{5EF8CAAD-2981-4558-BCF2-D8A80B0D10AF}">
      <dgm:prSet/>
      <dgm:spPr/>
      <dgm:t>
        <a:bodyPr/>
        <a:lstStyle/>
        <a:p>
          <a:pPr algn="l"/>
          <a:endParaRPr lang="en-US"/>
        </a:p>
      </dgm:t>
    </dgm:pt>
    <dgm:pt modelId="{65952AF7-B14A-4269-9A86-82651D0A6EA8}">
      <dgm:prSet phldrT="[Text]"/>
      <dgm:spPr>
        <a:solidFill>
          <a:schemeClr val="tx2">
            <a:lumMod val="40000"/>
            <a:lumOff val="60000"/>
          </a:schemeClr>
        </a:solidFill>
      </dgm:spPr>
      <dgm:t>
        <a:bodyPr/>
        <a:lstStyle/>
        <a:p>
          <a:pPr algn="l"/>
          <a:r>
            <a:rPr lang="en-US" dirty="0" smtClean="0"/>
            <a:t>Rumor/Gossip </a:t>
          </a:r>
          <a:endParaRPr lang="en-US" dirty="0"/>
        </a:p>
      </dgm:t>
    </dgm:pt>
    <dgm:pt modelId="{5EE1FEC7-0DEF-4EA9-908D-42826C2051F6}" type="parTrans" cxnId="{5D2FA5C0-C10B-4038-A0E1-84CE16DB5A20}">
      <dgm:prSet/>
      <dgm:spPr/>
      <dgm:t>
        <a:bodyPr/>
        <a:lstStyle/>
        <a:p>
          <a:pPr algn="l"/>
          <a:endParaRPr lang="en-US"/>
        </a:p>
      </dgm:t>
    </dgm:pt>
    <dgm:pt modelId="{EF03F5C0-9C4A-49AD-A1B6-D1532126D8ED}" type="sibTrans" cxnId="{5D2FA5C0-C10B-4038-A0E1-84CE16DB5A20}">
      <dgm:prSet/>
      <dgm:spPr/>
      <dgm:t>
        <a:bodyPr/>
        <a:lstStyle/>
        <a:p>
          <a:pPr algn="l"/>
          <a:endParaRPr lang="en-US"/>
        </a:p>
      </dgm:t>
    </dgm:pt>
    <dgm:pt modelId="{5D916C33-84BB-4F52-81F1-9F83B267DE04}">
      <dgm:prSet phldrT="[Text]"/>
      <dgm:spPr/>
      <dgm:t>
        <a:bodyPr/>
        <a:lstStyle/>
        <a:p>
          <a:pPr algn="l"/>
          <a:r>
            <a:rPr lang="en-US" dirty="0" smtClean="0"/>
            <a:t>3-3- Fake news</a:t>
          </a:r>
          <a:endParaRPr lang="en-US" dirty="0"/>
        </a:p>
      </dgm:t>
    </dgm:pt>
    <dgm:pt modelId="{40C1369C-A61A-4F5E-8688-AB0E40BEC6AC}" type="parTrans" cxnId="{1765859F-DF5C-4B5F-A59E-721CD5B568B9}">
      <dgm:prSet/>
      <dgm:spPr/>
      <dgm:t>
        <a:bodyPr/>
        <a:lstStyle/>
        <a:p>
          <a:pPr algn="l"/>
          <a:endParaRPr lang="en-US"/>
        </a:p>
      </dgm:t>
    </dgm:pt>
    <dgm:pt modelId="{16355474-EC62-4EAB-BA66-1AB355FA891F}" type="sibTrans" cxnId="{1765859F-DF5C-4B5F-A59E-721CD5B568B9}">
      <dgm:prSet/>
      <dgm:spPr/>
      <dgm:t>
        <a:bodyPr/>
        <a:lstStyle/>
        <a:p>
          <a:pPr algn="l"/>
          <a:endParaRPr lang="en-US"/>
        </a:p>
      </dgm:t>
    </dgm:pt>
    <dgm:pt modelId="{9BA317BF-CC4B-48F4-9F0D-7F6D4248DBF6}">
      <dgm:prSet phldrT="[Text]"/>
      <dgm:spPr>
        <a:solidFill>
          <a:schemeClr val="accent6">
            <a:lumMod val="75000"/>
          </a:schemeClr>
        </a:solidFill>
      </dgm:spPr>
      <dgm:t>
        <a:bodyPr/>
        <a:lstStyle/>
        <a:p>
          <a:pPr algn="l"/>
          <a:r>
            <a:rPr lang="en-US" dirty="0" smtClean="0"/>
            <a:t>Propaganda </a:t>
          </a:r>
          <a:endParaRPr lang="en-US" dirty="0"/>
        </a:p>
      </dgm:t>
    </dgm:pt>
    <dgm:pt modelId="{11DCF701-C6E4-4757-B188-97EF24C71402}" type="parTrans" cxnId="{874377E0-0EF4-4CB3-90B5-008ABD93BC98}">
      <dgm:prSet/>
      <dgm:spPr/>
      <dgm:t>
        <a:bodyPr/>
        <a:lstStyle/>
        <a:p>
          <a:pPr algn="l"/>
          <a:endParaRPr lang="en-US"/>
        </a:p>
      </dgm:t>
    </dgm:pt>
    <dgm:pt modelId="{24ABF622-EB3F-4C87-8A0F-EF7BD303A4AD}" type="sibTrans" cxnId="{874377E0-0EF4-4CB3-90B5-008ABD93BC98}">
      <dgm:prSet/>
      <dgm:spPr/>
      <dgm:t>
        <a:bodyPr/>
        <a:lstStyle/>
        <a:p>
          <a:pPr algn="l"/>
          <a:endParaRPr lang="en-US"/>
        </a:p>
      </dgm:t>
    </dgm:pt>
    <dgm:pt modelId="{DF9441B9-10B9-4593-80E7-8761E6F061DD}" type="pres">
      <dgm:prSet presAssocID="{1539DE96-4102-4CC2-8F82-FE1F6719A0A7}" presName="Name0" presStyleCnt="0">
        <dgm:presLayoutVars>
          <dgm:chPref val="1"/>
          <dgm:dir/>
          <dgm:animOne val="branch"/>
          <dgm:animLvl val="lvl"/>
          <dgm:resizeHandles/>
        </dgm:presLayoutVars>
      </dgm:prSet>
      <dgm:spPr/>
    </dgm:pt>
    <dgm:pt modelId="{B41F0416-5DC0-493F-AE47-0A81D496DDFB}" type="pres">
      <dgm:prSet presAssocID="{C38012C6-806F-43B3-9A3D-F2104191A6E9}" presName="vertOne" presStyleCnt="0"/>
      <dgm:spPr/>
    </dgm:pt>
    <dgm:pt modelId="{A9883357-FA4B-4647-8ED3-E889FC9A3E6B}" type="pres">
      <dgm:prSet presAssocID="{C38012C6-806F-43B3-9A3D-F2104191A6E9}" presName="txOne" presStyleLbl="node0" presStyleIdx="0" presStyleCnt="1">
        <dgm:presLayoutVars>
          <dgm:chPref val="3"/>
        </dgm:presLayoutVars>
      </dgm:prSet>
      <dgm:spPr/>
      <dgm:t>
        <a:bodyPr/>
        <a:lstStyle/>
        <a:p>
          <a:endParaRPr lang="en-US"/>
        </a:p>
      </dgm:t>
    </dgm:pt>
    <dgm:pt modelId="{BF99F570-5C96-4191-85FC-835DA5AA9096}" type="pres">
      <dgm:prSet presAssocID="{C38012C6-806F-43B3-9A3D-F2104191A6E9}" presName="parTransOne" presStyleCnt="0"/>
      <dgm:spPr/>
    </dgm:pt>
    <dgm:pt modelId="{4A689EE6-F406-44CE-BD62-B4144F2E8D80}" type="pres">
      <dgm:prSet presAssocID="{C38012C6-806F-43B3-9A3D-F2104191A6E9}" presName="horzOne" presStyleCnt="0"/>
      <dgm:spPr/>
    </dgm:pt>
    <dgm:pt modelId="{C3995F6E-A846-4887-9E6B-7BABF1F51AAE}" type="pres">
      <dgm:prSet presAssocID="{20DFD404-7992-476C-91A3-96403AE74E7B}" presName="vertTwo" presStyleCnt="0"/>
      <dgm:spPr/>
    </dgm:pt>
    <dgm:pt modelId="{9E5330BB-E6FE-47F3-81C1-A1772CF9D486}" type="pres">
      <dgm:prSet presAssocID="{20DFD404-7992-476C-91A3-96403AE74E7B}" presName="txTwo" presStyleLbl="node2" presStyleIdx="0" presStyleCnt="2">
        <dgm:presLayoutVars>
          <dgm:chPref val="3"/>
        </dgm:presLayoutVars>
      </dgm:prSet>
      <dgm:spPr/>
      <dgm:t>
        <a:bodyPr/>
        <a:lstStyle/>
        <a:p>
          <a:endParaRPr lang="en-US"/>
        </a:p>
      </dgm:t>
    </dgm:pt>
    <dgm:pt modelId="{18CCF4D4-FAEA-4FD6-8441-AF1AA90AE4B4}" type="pres">
      <dgm:prSet presAssocID="{20DFD404-7992-476C-91A3-96403AE74E7B}" presName="parTransTwo" presStyleCnt="0"/>
      <dgm:spPr/>
    </dgm:pt>
    <dgm:pt modelId="{3CA3FDE4-D119-43BF-B67B-EABA914B382C}" type="pres">
      <dgm:prSet presAssocID="{20DFD404-7992-476C-91A3-96403AE74E7B}" presName="horzTwo" presStyleCnt="0"/>
      <dgm:spPr/>
    </dgm:pt>
    <dgm:pt modelId="{CC880817-1C0E-4E57-A882-10E8BA72A4B7}" type="pres">
      <dgm:prSet presAssocID="{51A434D1-BD8D-4EB0-9F00-F2EAFC54714E}" presName="vertThree" presStyleCnt="0"/>
      <dgm:spPr/>
    </dgm:pt>
    <dgm:pt modelId="{44311AC1-845C-463F-956E-ED4C89C6C91D}" type="pres">
      <dgm:prSet presAssocID="{51A434D1-BD8D-4EB0-9F00-F2EAFC54714E}" presName="txThree" presStyleLbl="node3" presStyleIdx="0" presStyleCnt="3">
        <dgm:presLayoutVars>
          <dgm:chPref val="3"/>
        </dgm:presLayoutVars>
      </dgm:prSet>
      <dgm:spPr/>
      <dgm:t>
        <a:bodyPr/>
        <a:lstStyle/>
        <a:p>
          <a:endParaRPr lang="en-US"/>
        </a:p>
      </dgm:t>
    </dgm:pt>
    <dgm:pt modelId="{AE7069B3-F602-468A-8497-73B6C61FBE07}" type="pres">
      <dgm:prSet presAssocID="{51A434D1-BD8D-4EB0-9F00-F2EAFC54714E}" presName="horzThree" presStyleCnt="0"/>
      <dgm:spPr/>
    </dgm:pt>
    <dgm:pt modelId="{66B04BF5-2298-476D-830C-50FB814F60C6}" type="pres">
      <dgm:prSet presAssocID="{AF93B8AC-D052-4712-9B3D-A17AEBE8714F}" presName="sibSpaceThree" presStyleCnt="0"/>
      <dgm:spPr/>
    </dgm:pt>
    <dgm:pt modelId="{DF0C2F3E-B6AA-49F5-B420-E7BA9BDDA9A6}" type="pres">
      <dgm:prSet presAssocID="{65952AF7-B14A-4269-9A86-82651D0A6EA8}" presName="vertThree" presStyleCnt="0"/>
      <dgm:spPr/>
    </dgm:pt>
    <dgm:pt modelId="{EE09FFB8-EB41-4C18-A713-0DEB214AF747}" type="pres">
      <dgm:prSet presAssocID="{65952AF7-B14A-4269-9A86-82651D0A6EA8}" presName="txThree" presStyleLbl="node3" presStyleIdx="1" presStyleCnt="3">
        <dgm:presLayoutVars>
          <dgm:chPref val="3"/>
        </dgm:presLayoutVars>
      </dgm:prSet>
      <dgm:spPr/>
      <dgm:t>
        <a:bodyPr/>
        <a:lstStyle/>
        <a:p>
          <a:endParaRPr lang="en-US"/>
        </a:p>
      </dgm:t>
    </dgm:pt>
    <dgm:pt modelId="{F7249EF3-A8C6-4AF1-B685-23A1DD2EC632}" type="pres">
      <dgm:prSet presAssocID="{65952AF7-B14A-4269-9A86-82651D0A6EA8}" presName="horzThree" presStyleCnt="0"/>
      <dgm:spPr/>
    </dgm:pt>
    <dgm:pt modelId="{0A2AD0BE-83C9-452C-BEFC-72529F9E9A17}" type="pres">
      <dgm:prSet presAssocID="{6B7D701B-03B4-4B3F-AE62-C11875082908}" presName="sibSpaceTwo" presStyleCnt="0"/>
      <dgm:spPr/>
    </dgm:pt>
    <dgm:pt modelId="{D126CCBD-32D1-40BE-92C6-E77AB014CC28}" type="pres">
      <dgm:prSet presAssocID="{5D916C33-84BB-4F52-81F1-9F83B267DE04}" presName="vertTwo" presStyleCnt="0"/>
      <dgm:spPr/>
    </dgm:pt>
    <dgm:pt modelId="{59B609B4-A186-44BB-A4D9-D36447483A70}" type="pres">
      <dgm:prSet presAssocID="{5D916C33-84BB-4F52-81F1-9F83B267DE04}" presName="txTwo" presStyleLbl="node2" presStyleIdx="1" presStyleCnt="2">
        <dgm:presLayoutVars>
          <dgm:chPref val="3"/>
        </dgm:presLayoutVars>
      </dgm:prSet>
      <dgm:spPr/>
      <dgm:t>
        <a:bodyPr/>
        <a:lstStyle/>
        <a:p>
          <a:endParaRPr lang="en-US"/>
        </a:p>
      </dgm:t>
    </dgm:pt>
    <dgm:pt modelId="{5FE98F0A-0C18-4BCD-8660-5B489F7632C2}" type="pres">
      <dgm:prSet presAssocID="{5D916C33-84BB-4F52-81F1-9F83B267DE04}" presName="parTransTwo" presStyleCnt="0"/>
      <dgm:spPr/>
    </dgm:pt>
    <dgm:pt modelId="{4E6CB348-2254-48C9-A42B-932E4C0856F9}" type="pres">
      <dgm:prSet presAssocID="{5D916C33-84BB-4F52-81F1-9F83B267DE04}" presName="horzTwo" presStyleCnt="0"/>
      <dgm:spPr/>
    </dgm:pt>
    <dgm:pt modelId="{6C273F1F-4455-4814-81AF-A48D2DB02B6A}" type="pres">
      <dgm:prSet presAssocID="{9BA317BF-CC4B-48F4-9F0D-7F6D4248DBF6}" presName="vertThree" presStyleCnt="0"/>
      <dgm:spPr/>
    </dgm:pt>
    <dgm:pt modelId="{9A3E64C9-1A0C-41DB-ABB0-F3623CF82AE3}" type="pres">
      <dgm:prSet presAssocID="{9BA317BF-CC4B-48F4-9F0D-7F6D4248DBF6}" presName="txThree" presStyleLbl="node3" presStyleIdx="2" presStyleCnt="3">
        <dgm:presLayoutVars>
          <dgm:chPref val="3"/>
        </dgm:presLayoutVars>
      </dgm:prSet>
      <dgm:spPr/>
    </dgm:pt>
    <dgm:pt modelId="{185C25A2-9083-4C0E-A254-D45DD019B2A6}" type="pres">
      <dgm:prSet presAssocID="{9BA317BF-CC4B-48F4-9F0D-7F6D4248DBF6}" presName="horzThree" presStyleCnt="0"/>
      <dgm:spPr/>
    </dgm:pt>
  </dgm:ptLst>
  <dgm:cxnLst>
    <dgm:cxn modelId="{80AB33BC-BEBE-41F8-AA52-655AC203BB6E}" srcId="{1539DE96-4102-4CC2-8F82-FE1F6719A0A7}" destId="{C38012C6-806F-43B3-9A3D-F2104191A6E9}" srcOrd="0" destOrd="0" parTransId="{1F2221C3-BCAC-4CC8-8978-024545971E8B}" sibTransId="{D3308030-65B1-4872-BB49-490F2D543D3D}"/>
    <dgm:cxn modelId="{14409D8C-033A-4B55-8616-2DB4E11D38BA}" type="presOf" srcId="{65952AF7-B14A-4269-9A86-82651D0A6EA8}" destId="{EE09FFB8-EB41-4C18-A713-0DEB214AF747}" srcOrd="0" destOrd="0" presId="urn:microsoft.com/office/officeart/2005/8/layout/hierarchy4"/>
    <dgm:cxn modelId="{5EF8CAAD-2981-4558-BCF2-D8A80B0D10AF}" srcId="{20DFD404-7992-476C-91A3-96403AE74E7B}" destId="{51A434D1-BD8D-4EB0-9F00-F2EAFC54714E}" srcOrd="0" destOrd="0" parTransId="{430DCC0D-D6E6-4579-BD0E-75075F56EF59}" sibTransId="{AF93B8AC-D052-4712-9B3D-A17AEBE8714F}"/>
    <dgm:cxn modelId="{4E809AD7-FCCD-42E3-A900-90B358BF810D}" type="presOf" srcId="{1539DE96-4102-4CC2-8F82-FE1F6719A0A7}" destId="{DF9441B9-10B9-4593-80E7-8761E6F061DD}" srcOrd="0" destOrd="0" presId="urn:microsoft.com/office/officeart/2005/8/layout/hierarchy4"/>
    <dgm:cxn modelId="{27E84812-425A-47EC-A4F4-5D4B98C032B7}" type="presOf" srcId="{9BA317BF-CC4B-48F4-9F0D-7F6D4248DBF6}" destId="{9A3E64C9-1A0C-41DB-ABB0-F3623CF82AE3}" srcOrd="0" destOrd="0" presId="urn:microsoft.com/office/officeart/2005/8/layout/hierarchy4"/>
    <dgm:cxn modelId="{275428CB-C095-4700-B2B6-08DDA6589D5C}" type="presOf" srcId="{C38012C6-806F-43B3-9A3D-F2104191A6E9}" destId="{A9883357-FA4B-4647-8ED3-E889FC9A3E6B}" srcOrd="0" destOrd="0" presId="urn:microsoft.com/office/officeart/2005/8/layout/hierarchy4"/>
    <dgm:cxn modelId="{1765859F-DF5C-4B5F-A59E-721CD5B568B9}" srcId="{C38012C6-806F-43B3-9A3D-F2104191A6E9}" destId="{5D916C33-84BB-4F52-81F1-9F83B267DE04}" srcOrd="1" destOrd="0" parTransId="{40C1369C-A61A-4F5E-8688-AB0E40BEC6AC}" sibTransId="{16355474-EC62-4EAB-BA66-1AB355FA891F}"/>
    <dgm:cxn modelId="{347BBB43-9CE3-4D4C-AF94-3D3D10C9C9ED}" type="presOf" srcId="{5D916C33-84BB-4F52-81F1-9F83B267DE04}" destId="{59B609B4-A186-44BB-A4D9-D36447483A70}" srcOrd="0" destOrd="0" presId="urn:microsoft.com/office/officeart/2005/8/layout/hierarchy4"/>
    <dgm:cxn modelId="{08C3DC36-BA72-455C-9698-F95B39C6D5FD}" srcId="{C38012C6-806F-43B3-9A3D-F2104191A6E9}" destId="{20DFD404-7992-476C-91A3-96403AE74E7B}" srcOrd="0" destOrd="0" parTransId="{5B171193-CD01-4107-9851-F82DBABDC7FC}" sibTransId="{6B7D701B-03B4-4B3F-AE62-C11875082908}"/>
    <dgm:cxn modelId="{874377E0-0EF4-4CB3-90B5-008ABD93BC98}" srcId="{5D916C33-84BB-4F52-81F1-9F83B267DE04}" destId="{9BA317BF-CC4B-48F4-9F0D-7F6D4248DBF6}" srcOrd="0" destOrd="0" parTransId="{11DCF701-C6E4-4757-B188-97EF24C71402}" sibTransId="{24ABF622-EB3F-4C87-8A0F-EF7BD303A4AD}"/>
    <dgm:cxn modelId="{2B35D3F4-44E0-4D1B-B60A-784D78D50892}" type="presOf" srcId="{51A434D1-BD8D-4EB0-9F00-F2EAFC54714E}" destId="{44311AC1-845C-463F-956E-ED4C89C6C91D}" srcOrd="0" destOrd="0" presId="urn:microsoft.com/office/officeart/2005/8/layout/hierarchy4"/>
    <dgm:cxn modelId="{5D2FA5C0-C10B-4038-A0E1-84CE16DB5A20}" srcId="{20DFD404-7992-476C-91A3-96403AE74E7B}" destId="{65952AF7-B14A-4269-9A86-82651D0A6EA8}" srcOrd="1" destOrd="0" parTransId="{5EE1FEC7-0DEF-4EA9-908D-42826C2051F6}" sibTransId="{EF03F5C0-9C4A-49AD-A1B6-D1532126D8ED}"/>
    <dgm:cxn modelId="{0BD49029-4354-420F-8163-9ACB91737F42}" type="presOf" srcId="{20DFD404-7992-476C-91A3-96403AE74E7B}" destId="{9E5330BB-E6FE-47F3-81C1-A1772CF9D486}" srcOrd="0" destOrd="0" presId="urn:microsoft.com/office/officeart/2005/8/layout/hierarchy4"/>
    <dgm:cxn modelId="{6FF79D2C-040F-40A8-AD69-C474F3DD0BA6}" type="presParOf" srcId="{DF9441B9-10B9-4593-80E7-8761E6F061DD}" destId="{B41F0416-5DC0-493F-AE47-0A81D496DDFB}" srcOrd="0" destOrd="0" presId="urn:microsoft.com/office/officeart/2005/8/layout/hierarchy4"/>
    <dgm:cxn modelId="{8BBEBCB6-EB9D-4646-87DE-0EE49C673200}" type="presParOf" srcId="{B41F0416-5DC0-493F-AE47-0A81D496DDFB}" destId="{A9883357-FA4B-4647-8ED3-E889FC9A3E6B}" srcOrd="0" destOrd="0" presId="urn:microsoft.com/office/officeart/2005/8/layout/hierarchy4"/>
    <dgm:cxn modelId="{FB6750AE-ECCB-4238-A859-018A443F544D}" type="presParOf" srcId="{B41F0416-5DC0-493F-AE47-0A81D496DDFB}" destId="{BF99F570-5C96-4191-85FC-835DA5AA9096}" srcOrd="1" destOrd="0" presId="urn:microsoft.com/office/officeart/2005/8/layout/hierarchy4"/>
    <dgm:cxn modelId="{E6D15798-C19C-4482-842B-CB35E4E595E9}" type="presParOf" srcId="{B41F0416-5DC0-493F-AE47-0A81D496DDFB}" destId="{4A689EE6-F406-44CE-BD62-B4144F2E8D80}" srcOrd="2" destOrd="0" presId="urn:microsoft.com/office/officeart/2005/8/layout/hierarchy4"/>
    <dgm:cxn modelId="{8AC76F30-F548-4B92-BCAB-5735ECA561E1}" type="presParOf" srcId="{4A689EE6-F406-44CE-BD62-B4144F2E8D80}" destId="{C3995F6E-A846-4887-9E6B-7BABF1F51AAE}" srcOrd="0" destOrd="0" presId="urn:microsoft.com/office/officeart/2005/8/layout/hierarchy4"/>
    <dgm:cxn modelId="{7210D061-B2D6-4B00-9D0E-D1940DB07FFC}" type="presParOf" srcId="{C3995F6E-A846-4887-9E6B-7BABF1F51AAE}" destId="{9E5330BB-E6FE-47F3-81C1-A1772CF9D486}" srcOrd="0" destOrd="0" presId="urn:microsoft.com/office/officeart/2005/8/layout/hierarchy4"/>
    <dgm:cxn modelId="{B6F63DE0-F307-4B7B-99B7-9AAA4694C82A}" type="presParOf" srcId="{C3995F6E-A846-4887-9E6B-7BABF1F51AAE}" destId="{18CCF4D4-FAEA-4FD6-8441-AF1AA90AE4B4}" srcOrd="1" destOrd="0" presId="urn:microsoft.com/office/officeart/2005/8/layout/hierarchy4"/>
    <dgm:cxn modelId="{B06B1E09-0A38-4D5A-B845-0A4DFFAAEC87}" type="presParOf" srcId="{C3995F6E-A846-4887-9E6B-7BABF1F51AAE}" destId="{3CA3FDE4-D119-43BF-B67B-EABA914B382C}" srcOrd="2" destOrd="0" presId="urn:microsoft.com/office/officeart/2005/8/layout/hierarchy4"/>
    <dgm:cxn modelId="{C51841CD-F0D4-4A0A-98CA-F46A002A0F55}" type="presParOf" srcId="{3CA3FDE4-D119-43BF-B67B-EABA914B382C}" destId="{CC880817-1C0E-4E57-A882-10E8BA72A4B7}" srcOrd="0" destOrd="0" presId="urn:microsoft.com/office/officeart/2005/8/layout/hierarchy4"/>
    <dgm:cxn modelId="{5F5F8121-2D4F-4C4C-A149-5FAD58EC07A9}" type="presParOf" srcId="{CC880817-1C0E-4E57-A882-10E8BA72A4B7}" destId="{44311AC1-845C-463F-956E-ED4C89C6C91D}" srcOrd="0" destOrd="0" presId="urn:microsoft.com/office/officeart/2005/8/layout/hierarchy4"/>
    <dgm:cxn modelId="{D24603A0-7DAD-40EE-8C64-01A2C86DB493}" type="presParOf" srcId="{CC880817-1C0E-4E57-A882-10E8BA72A4B7}" destId="{AE7069B3-F602-468A-8497-73B6C61FBE07}" srcOrd="1" destOrd="0" presId="urn:microsoft.com/office/officeart/2005/8/layout/hierarchy4"/>
    <dgm:cxn modelId="{A563CE30-D48C-451E-9519-C651E2E44040}" type="presParOf" srcId="{3CA3FDE4-D119-43BF-B67B-EABA914B382C}" destId="{66B04BF5-2298-476D-830C-50FB814F60C6}" srcOrd="1" destOrd="0" presId="urn:microsoft.com/office/officeart/2005/8/layout/hierarchy4"/>
    <dgm:cxn modelId="{4A1A29EE-0BE7-419B-B43E-A469AF014514}" type="presParOf" srcId="{3CA3FDE4-D119-43BF-B67B-EABA914B382C}" destId="{DF0C2F3E-B6AA-49F5-B420-E7BA9BDDA9A6}" srcOrd="2" destOrd="0" presId="urn:microsoft.com/office/officeart/2005/8/layout/hierarchy4"/>
    <dgm:cxn modelId="{D8A7597B-86E0-4282-A283-F08F8BA79271}" type="presParOf" srcId="{DF0C2F3E-B6AA-49F5-B420-E7BA9BDDA9A6}" destId="{EE09FFB8-EB41-4C18-A713-0DEB214AF747}" srcOrd="0" destOrd="0" presId="urn:microsoft.com/office/officeart/2005/8/layout/hierarchy4"/>
    <dgm:cxn modelId="{B1EAE16C-5905-4178-9B65-0D3F05F86A32}" type="presParOf" srcId="{DF0C2F3E-B6AA-49F5-B420-E7BA9BDDA9A6}" destId="{F7249EF3-A8C6-4AF1-B685-23A1DD2EC632}" srcOrd="1" destOrd="0" presId="urn:microsoft.com/office/officeart/2005/8/layout/hierarchy4"/>
    <dgm:cxn modelId="{3AE60F7A-D186-4F6E-859B-73C9071D2465}" type="presParOf" srcId="{4A689EE6-F406-44CE-BD62-B4144F2E8D80}" destId="{0A2AD0BE-83C9-452C-BEFC-72529F9E9A17}" srcOrd="1" destOrd="0" presId="urn:microsoft.com/office/officeart/2005/8/layout/hierarchy4"/>
    <dgm:cxn modelId="{E7999DBC-5393-4829-8E14-010CDF1C581A}" type="presParOf" srcId="{4A689EE6-F406-44CE-BD62-B4144F2E8D80}" destId="{D126CCBD-32D1-40BE-92C6-E77AB014CC28}" srcOrd="2" destOrd="0" presId="urn:microsoft.com/office/officeart/2005/8/layout/hierarchy4"/>
    <dgm:cxn modelId="{3B464124-1896-4509-8AC0-A9CDD926069D}" type="presParOf" srcId="{D126CCBD-32D1-40BE-92C6-E77AB014CC28}" destId="{59B609B4-A186-44BB-A4D9-D36447483A70}" srcOrd="0" destOrd="0" presId="urn:microsoft.com/office/officeart/2005/8/layout/hierarchy4"/>
    <dgm:cxn modelId="{FA87EC82-7EB3-4A02-A3A4-6060632465EF}" type="presParOf" srcId="{D126CCBD-32D1-40BE-92C6-E77AB014CC28}" destId="{5FE98F0A-0C18-4BCD-8660-5B489F7632C2}" srcOrd="1" destOrd="0" presId="urn:microsoft.com/office/officeart/2005/8/layout/hierarchy4"/>
    <dgm:cxn modelId="{465B5D62-8E31-45B0-8136-8FC1CE9B4ED9}" type="presParOf" srcId="{D126CCBD-32D1-40BE-92C6-E77AB014CC28}" destId="{4E6CB348-2254-48C9-A42B-932E4C0856F9}" srcOrd="2" destOrd="0" presId="urn:microsoft.com/office/officeart/2005/8/layout/hierarchy4"/>
    <dgm:cxn modelId="{7DD7CE1A-773D-44B9-A151-0FD84628FE1A}" type="presParOf" srcId="{4E6CB348-2254-48C9-A42B-932E4C0856F9}" destId="{6C273F1F-4455-4814-81AF-A48D2DB02B6A}" srcOrd="0" destOrd="0" presId="urn:microsoft.com/office/officeart/2005/8/layout/hierarchy4"/>
    <dgm:cxn modelId="{5F2AC0AE-EC58-4FCB-A1FE-B40DFF7226B2}" type="presParOf" srcId="{6C273F1F-4455-4814-81AF-A48D2DB02B6A}" destId="{9A3E64C9-1A0C-41DB-ABB0-F3623CF82AE3}" srcOrd="0" destOrd="0" presId="urn:microsoft.com/office/officeart/2005/8/layout/hierarchy4"/>
    <dgm:cxn modelId="{D636D1B6-1281-4F07-B1AC-85574ED1549B}" type="presParOf" srcId="{6C273F1F-4455-4814-81AF-A48D2DB02B6A}" destId="{185C25A2-9083-4C0E-A254-D45DD019B2A6}"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2D3628-0EFB-40F0-8E0B-A531C2777F89}">
      <dsp:nvSpPr>
        <dsp:cNvPr id="0" name=""/>
        <dsp:cNvSpPr/>
      </dsp:nvSpPr>
      <dsp:spPr>
        <a:xfrm>
          <a:off x="2077516" y="1011"/>
          <a:ext cx="2337206" cy="1335272"/>
        </a:xfrm>
        <a:prstGeom prst="roundRect">
          <a:avLst/>
        </a:prstGeom>
        <a:solidFill>
          <a:schemeClr val="accent2"/>
        </a:solidFill>
        <a:ln w="15875"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Definition</a:t>
          </a:r>
          <a:endParaRPr lang="en-US" sz="3200" kern="1200" dirty="0"/>
        </a:p>
      </dsp:txBody>
      <dsp:txXfrm>
        <a:off x="2142699" y="66194"/>
        <a:ext cx="2206840" cy="1204906"/>
      </dsp:txXfrm>
    </dsp:sp>
    <dsp:sp modelId="{C61F6980-51A8-438F-930B-B1BA2E569F05}">
      <dsp:nvSpPr>
        <dsp:cNvPr id="0" name=""/>
        <dsp:cNvSpPr/>
      </dsp:nvSpPr>
      <dsp:spPr>
        <a:xfrm>
          <a:off x="2077516" y="1495822"/>
          <a:ext cx="2337206" cy="1085499"/>
        </a:xfrm>
        <a:prstGeom prst="roundRect">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Background</a:t>
          </a:r>
          <a:endParaRPr lang="en-US" sz="3200" kern="1200" dirty="0"/>
        </a:p>
      </dsp:txBody>
      <dsp:txXfrm>
        <a:off x="2130506" y="1548812"/>
        <a:ext cx="2231226" cy="979519"/>
      </dsp:txXfrm>
    </dsp:sp>
    <dsp:sp modelId="{E8A5F507-7961-4284-811C-79B3F91AD0FB}">
      <dsp:nvSpPr>
        <dsp:cNvPr id="0" name=""/>
        <dsp:cNvSpPr/>
      </dsp:nvSpPr>
      <dsp:spPr>
        <a:xfrm>
          <a:off x="2077516" y="2740859"/>
          <a:ext cx="2337206" cy="772548"/>
        </a:xfrm>
        <a:prstGeom prst="roundRect">
          <a:avLst/>
        </a:prstGeom>
        <a:solidFill>
          <a:schemeClr val="accent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Concepts</a:t>
          </a:r>
          <a:endParaRPr lang="en-US" sz="3200" kern="1200" dirty="0"/>
        </a:p>
      </dsp:txBody>
      <dsp:txXfrm>
        <a:off x="2115229" y="2778572"/>
        <a:ext cx="2261780" cy="697122"/>
      </dsp:txXfrm>
    </dsp:sp>
    <dsp:sp modelId="{23FA313D-1AE5-47A6-A54C-F48EBC2DB4C0}">
      <dsp:nvSpPr>
        <dsp:cNvPr id="0" name=""/>
        <dsp:cNvSpPr/>
      </dsp:nvSpPr>
      <dsp:spPr>
        <a:xfrm>
          <a:off x="2077516" y="3672947"/>
          <a:ext cx="2337206" cy="832726"/>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Solutions</a:t>
          </a:r>
          <a:endParaRPr lang="en-US" sz="3200" kern="1200" dirty="0"/>
        </a:p>
      </dsp:txBody>
      <dsp:txXfrm>
        <a:off x="2118166" y="3713597"/>
        <a:ext cx="2255906" cy="7514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8FA6D1-0D3F-414F-8F9E-06E941741A43}">
      <dsp:nvSpPr>
        <dsp:cNvPr id="0" name=""/>
        <dsp:cNvSpPr/>
      </dsp:nvSpPr>
      <dsp:spPr>
        <a:xfrm>
          <a:off x="0" y="0"/>
          <a:ext cx="4022724" cy="4022724"/>
        </a:xfrm>
        <a:prstGeom prst="pie">
          <a:avLst>
            <a:gd name="adj1" fmla="val 5400000"/>
            <a:gd name="adj2" fmla="val 1620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20CCB3-3BC8-4E84-8703-7A1E12836613}">
      <dsp:nvSpPr>
        <dsp:cNvPr id="0" name=""/>
        <dsp:cNvSpPr/>
      </dsp:nvSpPr>
      <dsp:spPr>
        <a:xfrm>
          <a:off x="2011362" y="0"/>
          <a:ext cx="7708899" cy="4022724"/>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b="1" kern="1200" dirty="0" smtClean="0"/>
            <a:t>Epidemic theory in transmission of idea</a:t>
          </a:r>
          <a:r>
            <a:rPr lang="fa-IR" sz="3100" b="1" kern="1200" dirty="0" smtClean="0"/>
            <a:t> </a:t>
          </a:r>
          <a:r>
            <a:rPr lang="en-US" sz="3100" kern="1200" dirty="0" smtClean="0"/>
            <a:t>; </a:t>
          </a:r>
          <a:endParaRPr lang="en-US" sz="3100" kern="1200" dirty="0"/>
        </a:p>
      </dsp:txBody>
      <dsp:txXfrm>
        <a:off x="2011362" y="0"/>
        <a:ext cx="3854449" cy="1206820"/>
      </dsp:txXfrm>
    </dsp:sp>
    <dsp:sp modelId="{7DDF6634-B2F2-4C00-9D88-D7C387FFA049}">
      <dsp:nvSpPr>
        <dsp:cNvPr id="0" name=""/>
        <dsp:cNvSpPr/>
      </dsp:nvSpPr>
      <dsp:spPr>
        <a:xfrm>
          <a:off x="703978" y="1206820"/>
          <a:ext cx="2614768" cy="2614768"/>
        </a:xfrm>
        <a:prstGeom prst="pie">
          <a:avLst>
            <a:gd name="adj1" fmla="val 5400000"/>
            <a:gd name="adj2" fmla="val 1620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521C62-DC52-4E4C-B5F0-65D98CA8673D}">
      <dsp:nvSpPr>
        <dsp:cNvPr id="0" name=""/>
        <dsp:cNvSpPr/>
      </dsp:nvSpPr>
      <dsp:spPr>
        <a:xfrm>
          <a:off x="2011362" y="1206820"/>
          <a:ext cx="7708899" cy="2614768"/>
        </a:xfrm>
        <a:prstGeom prst="rect">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b="1" kern="1200" dirty="0" err="1" smtClean="0"/>
            <a:t>Infodemiology</a:t>
          </a:r>
          <a:endParaRPr lang="en-US" sz="3100" kern="1200" dirty="0"/>
        </a:p>
      </dsp:txBody>
      <dsp:txXfrm>
        <a:off x="2011362" y="1206820"/>
        <a:ext cx="3854449" cy="1206816"/>
      </dsp:txXfrm>
    </dsp:sp>
    <dsp:sp modelId="{9C2FF60E-59CF-4667-9432-F67D7467266C}">
      <dsp:nvSpPr>
        <dsp:cNvPr id="0" name=""/>
        <dsp:cNvSpPr/>
      </dsp:nvSpPr>
      <dsp:spPr>
        <a:xfrm>
          <a:off x="1447139" y="2400578"/>
          <a:ext cx="1206816" cy="1206816"/>
        </a:xfrm>
        <a:prstGeom prst="pie">
          <a:avLst>
            <a:gd name="adj1" fmla="val 5400000"/>
            <a:gd name="adj2" fmla="val 1620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108BFA-ADCF-4679-8351-13C39749F27C}">
      <dsp:nvSpPr>
        <dsp:cNvPr id="0" name=""/>
        <dsp:cNvSpPr/>
      </dsp:nvSpPr>
      <dsp:spPr>
        <a:xfrm>
          <a:off x="2011362" y="2413636"/>
          <a:ext cx="7708899" cy="1206816"/>
        </a:xfrm>
        <a:prstGeom prst="rect">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b="1" kern="1200" dirty="0" err="1" smtClean="0"/>
            <a:t>Infodemic</a:t>
          </a:r>
          <a:endParaRPr lang="en-US" sz="3100" kern="1200" dirty="0"/>
        </a:p>
      </dsp:txBody>
      <dsp:txXfrm>
        <a:off x="2011362" y="2413636"/>
        <a:ext cx="3854449" cy="1206816"/>
      </dsp:txXfrm>
    </dsp:sp>
    <dsp:sp modelId="{5AC77CBD-7199-4601-B169-70F55EBA6E1C}">
      <dsp:nvSpPr>
        <dsp:cNvPr id="0" name=""/>
        <dsp:cNvSpPr/>
      </dsp:nvSpPr>
      <dsp:spPr>
        <a:xfrm>
          <a:off x="5865812" y="0"/>
          <a:ext cx="3854449" cy="1206820"/>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smtClean="0"/>
            <a:t>W GOFFMAN, V A NEWILL</a:t>
          </a:r>
          <a:endParaRPr lang="en-US" sz="2500" kern="1200" dirty="0"/>
        </a:p>
        <a:p>
          <a:pPr marL="228600" lvl="1" indent="-228600" algn="l" defTabSz="1111250">
            <a:lnSpc>
              <a:spcPct val="90000"/>
            </a:lnSpc>
            <a:spcBef>
              <a:spcPct val="0"/>
            </a:spcBef>
            <a:spcAft>
              <a:spcPct val="15000"/>
            </a:spcAft>
            <a:buChar char="••"/>
          </a:pPr>
          <a:r>
            <a:rPr lang="en-US" sz="2500" kern="1200" dirty="0" smtClean="0"/>
            <a:t>1964</a:t>
          </a:r>
          <a:endParaRPr lang="en-US" sz="2500" kern="1200" dirty="0"/>
        </a:p>
      </dsp:txBody>
      <dsp:txXfrm>
        <a:off x="5865812" y="0"/>
        <a:ext cx="3854449" cy="1206820"/>
      </dsp:txXfrm>
    </dsp:sp>
    <dsp:sp modelId="{2B9E0CF3-467C-4D01-AAE2-9EA3A4107248}">
      <dsp:nvSpPr>
        <dsp:cNvPr id="0" name=""/>
        <dsp:cNvSpPr/>
      </dsp:nvSpPr>
      <dsp:spPr>
        <a:xfrm>
          <a:off x="5865812" y="1206820"/>
          <a:ext cx="3854449" cy="120681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smtClean="0"/>
            <a:t>Gunther </a:t>
          </a:r>
          <a:r>
            <a:rPr lang="en-US" sz="2500" kern="1200" dirty="0" err="1" smtClean="0"/>
            <a:t>Eysenbach</a:t>
          </a:r>
          <a:endParaRPr lang="en-US" sz="2500" kern="1200" dirty="0"/>
        </a:p>
        <a:p>
          <a:pPr marL="228600" lvl="1" indent="-228600" algn="l" defTabSz="1111250">
            <a:lnSpc>
              <a:spcPct val="90000"/>
            </a:lnSpc>
            <a:spcBef>
              <a:spcPct val="0"/>
            </a:spcBef>
            <a:spcAft>
              <a:spcPct val="15000"/>
            </a:spcAft>
            <a:buChar char="••"/>
          </a:pPr>
          <a:r>
            <a:rPr lang="en-US" sz="2500" kern="1200" dirty="0" smtClean="0"/>
            <a:t>2004 </a:t>
          </a:r>
          <a:endParaRPr lang="en-US" sz="2500" kern="1200" dirty="0"/>
        </a:p>
      </dsp:txBody>
      <dsp:txXfrm>
        <a:off x="5865812" y="1206820"/>
        <a:ext cx="3854449" cy="1206816"/>
      </dsp:txXfrm>
    </dsp:sp>
    <dsp:sp modelId="{09719FC7-811F-4554-9325-E0DA1D63F0DC}">
      <dsp:nvSpPr>
        <dsp:cNvPr id="0" name=""/>
        <dsp:cNvSpPr/>
      </dsp:nvSpPr>
      <dsp:spPr>
        <a:xfrm>
          <a:off x="5865812" y="2413636"/>
          <a:ext cx="3854449" cy="120681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smtClean="0"/>
            <a:t>WHO</a:t>
          </a:r>
          <a:endParaRPr lang="en-US" sz="2500" kern="1200" dirty="0"/>
        </a:p>
        <a:p>
          <a:pPr marL="228600" lvl="1" indent="-228600" algn="l" defTabSz="1111250">
            <a:lnSpc>
              <a:spcPct val="90000"/>
            </a:lnSpc>
            <a:spcBef>
              <a:spcPct val="0"/>
            </a:spcBef>
            <a:spcAft>
              <a:spcPct val="15000"/>
            </a:spcAft>
            <a:buChar char="••"/>
          </a:pPr>
          <a:r>
            <a:rPr lang="en-US" sz="2500" kern="1200" dirty="0" smtClean="0"/>
            <a:t>2020</a:t>
          </a:r>
          <a:endParaRPr lang="en-US" sz="2500" kern="1200" dirty="0"/>
        </a:p>
      </dsp:txBody>
      <dsp:txXfrm>
        <a:off x="5865812" y="2413636"/>
        <a:ext cx="3854449" cy="12068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883357-FA4B-4647-8ED3-E889FC9A3E6B}">
      <dsp:nvSpPr>
        <dsp:cNvPr id="0" name=""/>
        <dsp:cNvSpPr/>
      </dsp:nvSpPr>
      <dsp:spPr>
        <a:xfrm>
          <a:off x="989" y="1432"/>
          <a:ext cx="8619505" cy="1250885"/>
        </a:xfrm>
        <a:prstGeom prst="roundRect">
          <a:avLst>
            <a:gd name="adj" fmla="val 10000"/>
          </a:avLst>
        </a:prstGeom>
        <a:solidFill>
          <a:schemeClr val="accent1">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980" tIns="220980" rIns="220980" bIns="220980" numCol="1" spcCol="1270" anchor="ctr" anchorCtr="0">
          <a:noAutofit/>
        </a:bodyPr>
        <a:lstStyle/>
        <a:p>
          <a:pPr lvl="0" algn="l" defTabSz="2578100">
            <a:lnSpc>
              <a:spcPct val="90000"/>
            </a:lnSpc>
            <a:spcBef>
              <a:spcPct val="0"/>
            </a:spcBef>
            <a:spcAft>
              <a:spcPct val="35000"/>
            </a:spcAft>
          </a:pPr>
          <a:r>
            <a:rPr lang="en-US" sz="5800" kern="1200" dirty="0" smtClean="0"/>
            <a:t>3-1- Misinformation</a:t>
          </a:r>
          <a:endParaRPr lang="en-US" sz="5800" kern="1200" dirty="0"/>
        </a:p>
      </dsp:txBody>
      <dsp:txXfrm>
        <a:off x="37626" y="38069"/>
        <a:ext cx="8546231" cy="1177611"/>
      </dsp:txXfrm>
    </dsp:sp>
    <dsp:sp modelId="{9E5330BB-E6FE-47F3-81C1-A1772CF9D486}">
      <dsp:nvSpPr>
        <dsp:cNvPr id="0" name=""/>
        <dsp:cNvSpPr/>
      </dsp:nvSpPr>
      <dsp:spPr>
        <a:xfrm>
          <a:off x="989" y="1401307"/>
          <a:ext cx="5630527" cy="1250885"/>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3-2-Disinformation</a:t>
          </a:r>
          <a:endParaRPr lang="en-US" sz="3600" kern="1200" dirty="0"/>
        </a:p>
      </dsp:txBody>
      <dsp:txXfrm>
        <a:off x="37626" y="1437944"/>
        <a:ext cx="5557253" cy="1177611"/>
      </dsp:txXfrm>
    </dsp:sp>
    <dsp:sp modelId="{44311AC1-845C-463F-956E-ED4C89C6C91D}">
      <dsp:nvSpPr>
        <dsp:cNvPr id="0" name=""/>
        <dsp:cNvSpPr/>
      </dsp:nvSpPr>
      <dsp:spPr>
        <a:xfrm>
          <a:off x="989" y="2801183"/>
          <a:ext cx="2757359" cy="1250885"/>
        </a:xfrm>
        <a:prstGeom prst="roundRect">
          <a:avLst>
            <a:gd name="adj" fmla="val 10000"/>
          </a:avLst>
        </a:prstGeom>
        <a:solidFill>
          <a:schemeClr val="accent2">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3-4- Conspiracy theory </a:t>
          </a:r>
          <a:endParaRPr lang="en-US" sz="2900" kern="1200" dirty="0"/>
        </a:p>
      </dsp:txBody>
      <dsp:txXfrm>
        <a:off x="37626" y="2837820"/>
        <a:ext cx="2684085" cy="1177611"/>
      </dsp:txXfrm>
    </dsp:sp>
    <dsp:sp modelId="{EE09FFB8-EB41-4C18-A713-0DEB214AF747}">
      <dsp:nvSpPr>
        <dsp:cNvPr id="0" name=""/>
        <dsp:cNvSpPr/>
      </dsp:nvSpPr>
      <dsp:spPr>
        <a:xfrm>
          <a:off x="2874157" y="2801183"/>
          <a:ext cx="2757359" cy="1250885"/>
        </a:xfrm>
        <a:prstGeom prst="roundRect">
          <a:avLst>
            <a:gd name="adj" fmla="val 10000"/>
          </a:avLst>
        </a:prstGeom>
        <a:solidFill>
          <a:schemeClr val="tx2">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Rumor/Gossip </a:t>
          </a:r>
          <a:endParaRPr lang="en-US" sz="2900" kern="1200" dirty="0"/>
        </a:p>
      </dsp:txBody>
      <dsp:txXfrm>
        <a:off x="2910794" y="2837820"/>
        <a:ext cx="2684085" cy="1177611"/>
      </dsp:txXfrm>
    </dsp:sp>
    <dsp:sp modelId="{59B609B4-A186-44BB-A4D9-D36447483A70}">
      <dsp:nvSpPr>
        <dsp:cNvPr id="0" name=""/>
        <dsp:cNvSpPr/>
      </dsp:nvSpPr>
      <dsp:spPr>
        <a:xfrm>
          <a:off x="5863135" y="1401307"/>
          <a:ext cx="2757359" cy="125088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3-3- Fake news</a:t>
          </a:r>
          <a:endParaRPr lang="en-US" sz="3600" kern="1200" dirty="0"/>
        </a:p>
      </dsp:txBody>
      <dsp:txXfrm>
        <a:off x="5899772" y="1437944"/>
        <a:ext cx="2684085" cy="1177611"/>
      </dsp:txXfrm>
    </dsp:sp>
    <dsp:sp modelId="{9A3E64C9-1A0C-41DB-ABB0-F3623CF82AE3}">
      <dsp:nvSpPr>
        <dsp:cNvPr id="0" name=""/>
        <dsp:cNvSpPr/>
      </dsp:nvSpPr>
      <dsp:spPr>
        <a:xfrm>
          <a:off x="5863135" y="2801183"/>
          <a:ext cx="2757359" cy="1250885"/>
        </a:xfrm>
        <a:prstGeom prst="roundRect">
          <a:avLst>
            <a:gd name="adj" fmla="val 10000"/>
          </a:avLst>
        </a:prstGeom>
        <a:solidFill>
          <a:schemeClr val="accent6">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dirty="0" smtClean="0"/>
            <a:t>Propaganda </a:t>
          </a:r>
          <a:endParaRPr lang="en-US" sz="2900" kern="1200" dirty="0"/>
        </a:p>
      </dsp:txBody>
      <dsp:txXfrm>
        <a:off x="5899772" y="2837820"/>
        <a:ext cx="2684085" cy="117761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3956BA-457B-4B3D-BA4F-6AB962D6064B}" type="datetimeFigureOut">
              <a:rPr lang="en-US" smtClean="0"/>
              <a:t>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4AB93-E6E9-464C-A637-13091BEB20C5}" type="slidenum">
              <a:rPr lang="en-US" smtClean="0"/>
              <a:t>‹#›</a:t>
            </a:fld>
            <a:endParaRPr lang="en-US"/>
          </a:p>
        </p:txBody>
      </p:sp>
    </p:spTree>
    <p:extLst>
      <p:ext uri="{BB962C8B-B14F-4D97-AF65-F5344CB8AC3E}">
        <p14:creationId xmlns:p14="http://schemas.microsoft.com/office/powerpoint/2010/main" val="3466898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23AA313-855D-4E0A-83A9-3C05A510EB93}"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468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C13B15-C009-43FB-BA07-AFC7FEFFDAF8}"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219538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4AE248-A477-4497-988B-1C1ECCEECB47}"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172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3163813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97E842D-D78B-49AC-BE5C-BB600A67BE0A}"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1431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85B32A3-3F3C-414D-8138-40A76748A4D8}" type="datetime3">
              <a:rPr lang="en-US" smtClean="0"/>
              <a:t>5 February 2023</a:t>
            </a:fld>
            <a:endParaRPr lang="en-US"/>
          </a:p>
        </p:txBody>
      </p:sp>
      <p:sp>
        <p:nvSpPr>
          <p:cNvPr id="6" name="Footer Placeholder 5"/>
          <p:cNvSpPr>
            <a:spLocks noGrp="1"/>
          </p:cNvSpPr>
          <p:nvPr>
            <p:ph type="ftr" sz="quarter" idx="11"/>
          </p:nvPr>
        </p:nvSpPr>
        <p:spPr/>
        <p:txBody>
          <a:bodyPr/>
          <a:lstStyle/>
          <a:p>
            <a:r>
              <a:rPr lang="en-US" smtClean="0"/>
              <a:t>Vahideh Zarea Gavgani (PhD)</a:t>
            </a:r>
            <a:endParaRPr lang="en-US"/>
          </a:p>
        </p:txBody>
      </p:sp>
      <p:sp>
        <p:nvSpPr>
          <p:cNvPr id="7" name="Slide Number Placeholder 6"/>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3615472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9E4D2D9-5190-47C9-A44C-336DA8C1F486}" type="datetime3">
              <a:rPr lang="en-US" smtClean="0"/>
              <a:t>5 February 2023</a:t>
            </a:fld>
            <a:endParaRPr lang="en-US"/>
          </a:p>
        </p:txBody>
      </p:sp>
      <p:sp>
        <p:nvSpPr>
          <p:cNvPr id="8" name="Footer Placeholder 7"/>
          <p:cNvSpPr>
            <a:spLocks noGrp="1"/>
          </p:cNvSpPr>
          <p:nvPr>
            <p:ph type="ftr" sz="quarter" idx="11"/>
          </p:nvPr>
        </p:nvSpPr>
        <p:spPr/>
        <p:txBody>
          <a:bodyPr/>
          <a:lstStyle/>
          <a:p>
            <a:r>
              <a:rPr lang="en-US" smtClean="0"/>
              <a:t>Vahideh Zarea Gavgani (PhD)</a:t>
            </a:r>
            <a:endParaRPr lang="en-US"/>
          </a:p>
        </p:txBody>
      </p:sp>
      <p:sp>
        <p:nvSpPr>
          <p:cNvPr id="9" name="Slide Number Placeholder 8"/>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2917729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4BB8959-2D58-439B-9F64-4CD30534F2DE}" type="datetime3">
              <a:rPr lang="en-US" smtClean="0"/>
              <a:t>5 February 2023</a:t>
            </a:fld>
            <a:endParaRPr lang="en-US"/>
          </a:p>
        </p:txBody>
      </p:sp>
      <p:sp>
        <p:nvSpPr>
          <p:cNvPr id="4" name="Footer Placeholder 3"/>
          <p:cNvSpPr>
            <a:spLocks noGrp="1"/>
          </p:cNvSpPr>
          <p:nvPr>
            <p:ph type="ftr" sz="quarter" idx="11"/>
          </p:nvPr>
        </p:nvSpPr>
        <p:spPr/>
        <p:txBody>
          <a:bodyPr/>
          <a:lstStyle/>
          <a:p>
            <a:r>
              <a:rPr lang="en-US" smtClean="0"/>
              <a:t>Vahideh Zarea Gavgani (PhD)</a:t>
            </a:r>
            <a:endParaRPr lang="en-US"/>
          </a:p>
        </p:txBody>
      </p:sp>
      <p:sp>
        <p:nvSpPr>
          <p:cNvPr id="5" name="Slide Number Placeholder 4"/>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3376270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254C2-A7AD-4342-A530-206BD24A9ABA}" type="datetime3">
              <a:rPr lang="en-US" smtClean="0"/>
              <a:t>5 February 2023</a:t>
            </a:fld>
            <a:endParaRPr lang="en-US"/>
          </a:p>
        </p:txBody>
      </p:sp>
      <p:sp>
        <p:nvSpPr>
          <p:cNvPr id="3" name="Footer Placeholder 2"/>
          <p:cNvSpPr>
            <a:spLocks noGrp="1"/>
          </p:cNvSpPr>
          <p:nvPr>
            <p:ph type="ftr" sz="quarter" idx="11"/>
          </p:nvPr>
        </p:nvSpPr>
        <p:spPr/>
        <p:txBody>
          <a:bodyPr/>
          <a:lstStyle/>
          <a:p>
            <a:r>
              <a:rPr lang="en-US" smtClean="0"/>
              <a:t>Vahideh Zarea Gavgani (PhD)</a:t>
            </a:r>
            <a:endParaRPr lang="en-US"/>
          </a:p>
        </p:txBody>
      </p:sp>
      <p:sp>
        <p:nvSpPr>
          <p:cNvPr id="4" name="Slide Number Placeholder 3"/>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1858557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DC37519-0BFA-4C90-8204-A1A9DAFFC5C3}" type="datetime3">
              <a:rPr lang="en-US" smtClean="0"/>
              <a:t>5 February 2023</a:t>
            </a:fld>
            <a:endParaRPr lang="en-US"/>
          </a:p>
        </p:txBody>
      </p:sp>
      <p:sp>
        <p:nvSpPr>
          <p:cNvPr id="6" name="Footer Placeholder 5"/>
          <p:cNvSpPr>
            <a:spLocks noGrp="1"/>
          </p:cNvSpPr>
          <p:nvPr>
            <p:ph type="ftr" sz="quarter" idx="11"/>
          </p:nvPr>
        </p:nvSpPr>
        <p:spPr/>
        <p:txBody>
          <a:bodyPr/>
          <a:lstStyle/>
          <a:p>
            <a:r>
              <a:rPr lang="en-US" smtClean="0"/>
              <a:t>Vahideh Zarea Gavgani (PhD)</a:t>
            </a:r>
            <a:endParaRPr lang="en-US"/>
          </a:p>
        </p:txBody>
      </p:sp>
      <p:sp>
        <p:nvSpPr>
          <p:cNvPr id="7" name="Slide Number Placeholder 6"/>
          <p:cNvSpPr>
            <a:spLocks noGrp="1"/>
          </p:cNvSpPr>
          <p:nvPr>
            <p:ph type="sldNum" sz="quarter" idx="12"/>
          </p:nvPr>
        </p:nvSpPr>
        <p:spPr/>
        <p:txBody>
          <a:bodyPr/>
          <a:lstStyle/>
          <a:p>
            <a:fld id="{0D63E99D-4808-49D9-9FCA-575439984E48}" type="slidenum">
              <a:rPr lang="en-US" smtClean="0"/>
              <a:t>‹#›</a:t>
            </a:fld>
            <a:endParaRPr lang="en-US"/>
          </a:p>
        </p:txBody>
      </p:sp>
    </p:spTree>
    <p:extLst>
      <p:ext uri="{BB962C8B-B14F-4D97-AF65-F5344CB8AC3E}">
        <p14:creationId xmlns:p14="http://schemas.microsoft.com/office/powerpoint/2010/main" val="843380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50A178D-6EDB-48D4-867B-C7EED675DCD0}" type="datetime3">
              <a:rPr lang="en-US" smtClean="0"/>
              <a:t>5 February 2023</a:t>
            </a:fld>
            <a:endParaRPr lang="en-US"/>
          </a:p>
        </p:txBody>
      </p:sp>
      <p:sp>
        <p:nvSpPr>
          <p:cNvPr id="6" name="Footer Placeholder 5"/>
          <p:cNvSpPr>
            <a:spLocks noGrp="1"/>
          </p:cNvSpPr>
          <p:nvPr>
            <p:ph type="ftr" sz="quarter" idx="11"/>
          </p:nvPr>
        </p:nvSpPr>
        <p:spPr/>
        <p:txBody>
          <a:bodyPr/>
          <a:lstStyle/>
          <a:p>
            <a:r>
              <a:rPr lang="en-US" smtClean="0"/>
              <a:t>Vahideh Zarea Gavgani (PhD)</a:t>
            </a:r>
            <a:endParaRPr lang="en-US"/>
          </a:p>
        </p:txBody>
      </p:sp>
      <p:sp>
        <p:nvSpPr>
          <p:cNvPr id="7" name="Slide Number Placeholder 6"/>
          <p:cNvSpPr>
            <a:spLocks noGrp="1"/>
          </p:cNvSpPr>
          <p:nvPr>
            <p:ph type="sldNum" sz="quarter" idx="12"/>
          </p:nvPr>
        </p:nvSpPr>
        <p:spPr/>
        <p:txBody>
          <a:bodyPr/>
          <a:lstStyle/>
          <a:p>
            <a:fld id="{0D63E99D-4808-49D9-9FCA-575439984E48}"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723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EF62EE7-5ACB-4B59-885D-FC3989A4B021}" type="datetime3">
              <a:rPr lang="en-US" smtClean="0"/>
              <a:t>5 February 2023</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smtClean="0"/>
              <a:t>Vahideh Zarea Gavgani (PhD)</a:t>
            </a:r>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0D63E99D-4808-49D9-9FCA-575439984E48}"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899850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a:t>
            </a:r>
            <a:r>
              <a:rPr lang="en-US" dirty="0" err="1" smtClean="0"/>
              <a:t>Infodemics</a:t>
            </a:r>
            <a:r>
              <a:rPr lang="en-US" dirty="0" smtClean="0"/>
              <a:t> ; concepts and state of the art </a:t>
            </a:r>
            <a:endParaRPr lang="en-US" dirty="0"/>
          </a:p>
        </p:txBody>
      </p:sp>
      <p:sp>
        <p:nvSpPr>
          <p:cNvPr id="3" name="Subtitle 2"/>
          <p:cNvSpPr>
            <a:spLocks noGrp="1"/>
          </p:cNvSpPr>
          <p:nvPr>
            <p:ph type="subTitle" idx="1"/>
          </p:nvPr>
        </p:nvSpPr>
        <p:spPr/>
        <p:txBody>
          <a:bodyPr/>
          <a:lstStyle/>
          <a:p>
            <a:r>
              <a:rPr lang="en-US" dirty="0" smtClean="0"/>
              <a:t>Prof. </a:t>
            </a:r>
            <a:r>
              <a:rPr lang="en-US" dirty="0" err="1" smtClean="0"/>
              <a:t>Vahideh</a:t>
            </a:r>
            <a:r>
              <a:rPr lang="en-US" dirty="0" smtClean="0"/>
              <a:t> </a:t>
            </a:r>
            <a:r>
              <a:rPr lang="en-US" dirty="0" err="1" smtClean="0"/>
              <a:t>Zarea</a:t>
            </a:r>
            <a:r>
              <a:rPr lang="en-US" dirty="0" smtClean="0"/>
              <a:t> </a:t>
            </a:r>
            <a:r>
              <a:rPr lang="en-US" dirty="0" err="1" smtClean="0"/>
              <a:t>Gavgani</a:t>
            </a:r>
            <a:r>
              <a:rPr lang="en-US" dirty="0" smtClean="0"/>
              <a:t/>
            </a:r>
            <a:br>
              <a:rPr lang="en-US" dirty="0" smtClean="0"/>
            </a:br>
            <a:r>
              <a:rPr lang="en-US" dirty="0" smtClean="0"/>
              <a:t>Tabriz University of Medical Sciences</a:t>
            </a:r>
            <a:endParaRPr lang="en-US" dirty="0"/>
          </a:p>
        </p:txBody>
      </p:sp>
    </p:spTree>
    <p:extLst>
      <p:ext uri="{BB962C8B-B14F-4D97-AF65-F5344CB8AC3E}">
        <p14:creationId xmlns:p14="http://schemas.microsoft.com/office/powerpoint/2010/main" val="384081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tretch>
            <a:fillRect/>
          </a:stretch>
        </p:blipFill>
        <p:spPr>
          <a:xfrm>
            <a:off x="1468264" y="1097280"/>
            <a:ext cx="9503669" cy="4878115"/>
          </a:xfrm>
          <a:prstGeom prst="rect">
            <a:avLst/>
          </a:prstGeom>
        </p:spPr>
      </p:pic>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10</a:t>
            </a:fld>
            <a:endParaRPr lang="en-US"/>
          </a:p>
        </p:txBody>
      </p:sp>
    </p:spTree>
    <p:extLst>
      <p:ext uri="{BB962C8B-B14F-4D97-AF65-F5344CB8AC3E}">
        <p14:creationId xmlns:p14="http://schemas.microsoft.com/office/powerpoint/2010/main" val="14813763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2-Theoretical Background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9356842"/>
              </p:ext>
            </p:extLst>
          </p:nvPr>
        </p:nvGraphicFramePr>
        <p:xfrm>
          <a:off x="1023938" y="2286000"/>
          <a:ext cx="9720262"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11</a:t>
            </a:fld>
            <a:endParaRPr lang="en-US"/>
          </a:p>
        </p:txBody>
      </p:sp>
    </p:spTree>
    <p:extLst>
      <p:ext uri="{BB962C8B-B14F-4D97-AF65-F5344CB8AC3E}">
        <p14:creationId xmlns:p14="http://schemas.microsoft.com/office/powerpoint/2010/main" val="33668096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3-Related concepts</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12</a:t>
            </a:fld>
            <a:endParaRPr lang="en-US"/>
          </a:p>
        </p:txBody>
      </p:sp>
      <p:graphicFrame>
        <p:nvGraphicFramePr>
          <p:cNvPr id="7" name="Diagram 6"/>
          <p:cNvGraphicFramePr/>
          <p:nvPr>
            <p:extLst>
              <p:ext uri="{D42A27DB-BD31-4B8C-83A1-F6EECF244321}">
                <p14:modId xmlns:p14="http://schemas.microsoft.com/office/powerpoint/2010/main" val="3488056443"/>
              </p:ext>
            </p:extLst>
          </p:nvPr>
        </p:nvGraphicFramePr>
        <p:xfrm>
          <a:off x="1776550" y="2084832"/>
          <a:ext cx="8621484" cy="40535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89755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703417"/>
          </a:xfrm>
        </p:spPr>
        <p:txBody>
          <a:bodyPr>
            <a:normAutofit/>
          </a:bodyPr>
          <a:lstStyle/>
          <a:p>
            <a:r>
              <a:rPr lang="en-US" dirty="0"/>
              <a:t>3-Related concepts</a:t>
            </a:r>
          </a:p>
        </p:txBody>
      </p:sp>
      <p:sp>
        <p:nvSpPr>
          <p:cNvPr id="3" name="Content Placeholder 2"/>
          <p:cNvSpPr>
            <a:spLocks noGrp="1"/>
          </p:cNvSpPr>
          <p:nvPr>
            <p:ph idx="1"/>
          </p:nvPr>
        </p:nvSpPr>
        <p:spPr>
          <a:xfrm>
            <a:off x="1024128" y="1288633"/>
            <a:ext cx="9720073" cy="5020727"/>
          </a:xfrm>
        </p:spPr>
        <p:txBody>
          <a:bodyPr>
            <a:normAutofit lnSpcReduction="10000"/>
          </a:bodyPr>
          <a:lstStyle/>
          <a:p>
            <a:pPr algn="r" rtl="1"/>
            <a:r>
              <a:rPr lang="en-US" dirty="0" smtClean="0">
                <a:solidFill>
                  <a:srgbClr val="0070C0"/>
                </a:solidFill>
              </a:rPr>
              <a:t>Misinformation</a:t>
            </a:r>
            <a:r>
              <a:rPr lang="fa-IR" dirty="0" smtClean="0"/>
              <a:t>:طبق </a:t>
            </a:r>
            <a:r>
              <a:rPr lang="fa-IR" dirty="0"/>
              <a:t>تعریف کتابچه راهنمای روزنامه‌نگاری یونسکو، میس اینفورمیشن اطلاعات غلط است </a:t>
            </a:r>
            <a:r>
              <a:rPr lang="fa-IR" dirty="0" smtClean="0"/>
              <a:t>. وقتی شخص </a:t>
            </a:r>
            <a:r>
              <a:rPr lang="fa-IR" dirty="0"/>
              <a:t>و یا مالک رسانه که آن را منتشر می‌کند اعتقاد بر صحیح بودن آن دارند و </a:t>
            </a:r>
            <a:r>
              <a:rPr lang="fa-IR" dirty="0" smtClean="0"/>
              <a:t>هدفش </a:t>
            </a:r>
            <a:r>
              <a:rPr lang="fa-IR" dirty="0"/>
              <a:t>صدمه زدن و یا آسیب رساندن نیست</a:t>
            </a:r>
            <a:r>
              <a:rPr lang="en-US" dirty="0" smtClean="0"/>
              <a:t>.</a:t>
            </a:r>
            <a:r>
              <a:rPr lang="fa-IR" dirty="0" smtClean="0"/>
              <a:t> مثال قرقره اب نمک از کوید-19 پیشگیری می کند</a:t>
            </a:r>
            <a:endParaRPr lang="en-US" dirty="0"/>
          </a:p>
          <a:p>
            <a:pPr algn="r" rtl="1"/>
            <a:r>
              <a:rPr lang="fa-IR" dirty="0"/>
              <a:t> </a:t>
            </a:r>
            <a:r>
              <a:rPr lang="en-US" dirty="0" smtClean="0">
                <a:solidFill>
                  <a:srgbClr val="0070C0"/>
                </a:solidFill>
              </a:rPr>
              <a:t>Disinformation</a:t>
            </a:r>
            <a:r>
              <a:rPr lang="fa-IR" dirty="0" smtClean="0"/>
              <a:t>به </a:t>
            </a:r>
            <a:r>
              <a:rPr lang="fa-IR" dirty="0"/>
              <a:t>اطلاعات نادرست و گمراه کننده گفته می شود که عمداً و تاکتیکی به منظور آسیب رساندن به فرد، گروه اجتماعی، سازمان و یا کشور و یا تاثیرگذاری بر افکار عمومی و مبهم نشان دادن حقیقت منتشر می </a:t>
            </a:r>
            <a:r>
              <a:rPr lang="fa-IR" dirty="0" smtClean="0"/>
              <a:t>شود. </a:t>
            </a:r>
            <a:r>
              <a:rPr lang="fa-IR" dirty="0"/>
              <a:t>واکسن ایرانی کوید-19 به فاز انسانی نرسیده وهدف آن کشتار گله ای است</a:t>
            </a:r>
          </a:p>
          <a:p>
            <a:pPr algn="r" rtl="1"/>
            <a:r>
              <a:rPr lang="en-US" dirty="0" smtClean="0">
                <a:solidFill>
                  <a:srgbClr val="0070C0"/>
                </a:solidFill>
              </a:rPr>
              <a:t>Fake </a:t>
            </a:r>
            <a:r>
              <a:rPr lang="en-US" dirty="0">
                <a:solidFill>
                  <a:srgbClr val="0070C0"/>
                </a:solidFill>
              </a:rPr>
              <a:t>news </a:t>
            </a:r>
            <a:r>
              <a:rPr lang="fa-IR" dirty="0" smtClean="0"/>
              <a:t>: اطلاعات نادرست و گمراه کننده ای که تبدیلبه خبر میشود . اغلب هدف این اطللاعات نادرست آسیب زدن به فرد یا گروهی در جامعه است. نوشیدن مشروبات الکلی و کشیدن تریاک د رمقابل کوید-19 مصونیتایجاد می کند.</a:t>
            </a:r>
          </a:p>
          <a:p>
            <a:pPr algn="r" rtl="1"/>
            <a:r>
              <a:rPr lang="en-US" dirty="0">
                <a:solidFill>
                  <a:srgbClr val="0070C0"/>
                </a:solidFill>
              </a:rPr>
              <a:t>Conspiracy theory </a:t>
            </a:r>
            <a:r>
              <a:rPr lang="fa-IR" b="1" dirty="0" smtClean="0"/>
              <a:t>تئوری </a:t>
            </a:r>
            <a:r>
              <a:rPr lang="fa-IR" b="1" dirty="0"/>
              <a:t>توطئه</a:t>
            </a:r>
            <a:r>
              <a:rPr lang="fa-IR" dirty="0"/>
              <a:t> عبارت‌ست از </a:t>
            </a:r>
            <a:r>
              <a:rPr lang="fa-IR" dirty="0" smtClean="0"/>
              <a:t>اعتقادنداشتن </a:t>
            </a:r>
            <a:r>
              <a:rPr lang="fa-IR" dirty="0"/>
              <a:t>یا باورنکردن شکل ظاهری و رسمی رویدادهای سیاسی، اجتماعی و اقتصادی. </a:t>
            </a:r>
            <a:r>
              <a:rPr lang="fa-IR" b="1" dirty="0"/>
              <a:t>تئوری توطئه</a:t>
            </a:r>
            <a:r>
              <a:rPr lang="fa-IR" dirty="0"/>
              <a:t> در شکل حاد آن بیانگر این است که تمامی بدبختی‌های عالم در پی اعمال گروهی از افراد پرنفوذ </a:t>
            </a:r>
            <a:r>
              <a:rPr lang="fa-IR" dirty="0" smtClean="0"/>
              <a:t>، تیزهوش و </a:t>
            </a:r>
            <a:r>
              <a:rPr lang="fa-IR" dirty="0"/>
              <a:t>معمولاً پنهان است </a:t>
            </a:r>
            <a:r>
              <a:rPr lang="fa-IR" dirty="0" smtClean="0"/>
              <a:t>و همچنین </a:t>
            </a:r>
            <a:r>
              <a:rPr lang="fa-IR" dirty="0"/>
              <a:t>یک تاکتیک در جنگ اطلاعاتی است</a:t>
            </a:r>
            <a:r>
              <a:rPr lang="en-US" dirty="0" smtClean="0"/>
              <a:t>.</a:t>
            </a:r>
            <a:r>
              <a:rPr lang="fa-IR" dirty="0" smtClean="0"/>
              <a:t>کروناوویروس در آزمایشگاه ووهان برای کاهش جمعیت جهان ساخته شده است.</a:t>
            </a:r>
          </a:p>
          <a:p>
            <a:pPr algn="r" rtl="1"/>
            <a:r>
              <a:rPr lang="fa-IR" dirty="0" smtClean="0"/>
              <a:t> </a:t>
            </a:r>
            <a:r>
              <a:rPr lang="en-US" dirty="0" err="1" smtClean="0">
                <a:solidFill>
                  <a:srgbClr val="0070C0"/>
                </a:solidFill>
              </a:rPr>
              <a:t>infodemic</a:t>
            </a:r>
            <a:r>
              <a:rPr lang="en-US" dirty="0" smtClean="0">
                <a:solidFill>
                  <a:srgbClr val="0070C0"/>
                </a:solidFill>
              </a:rPr>
              <a:t> </a:t>
            </a:r>
            <a:r>
              <a:rPr lang="fa-IR" dirty="0" smtClean="0"/>
              <a:t> همه اشکال این مفاهیم رادارد . نوع مشخصی از این مفاهیم نیست.</a:t>
            </a:r>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13</a:t>
            </a:fld>
            <a:endParaRPr lang="en-US"/>
          </a:p>
        </p:txBody>
      </p:sp>
    </p:spTree>
    <p:extLst>
      <p:ext uri="{BB962C8B-B14F-4D97-AF65-F5344CB8AC3E}">
        <p14:creationId xmlns:p14="http://schemas.microsoft.com/office/powerpoint/2010/main" val="13723580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4-soloutions</a:t>
            </a:r>
            <a:endParaRPr lang="en-US" dirty="0"/>
          </a:p>
        </p:txBody>
      </p:sp>
      <p:pic>
        <p:nvPicPr>
          <p:cNvPr id="7" name="Content Placeholder 6"/>
          <p:cNvPicPr>
            <a:picLocks noGrp="1" noChangeAspect="1"/>
          </p:cNvPicPr>
          <p:nvPr>
            <p:ph idx="1"/>
          </p:nvPr>
        </p:nvPicPr>
        <p:blipFill>
          <a:blip r:embed="rId2"/>
          <a:stretch>
            <a:fillRect/>
          </a:stretch>
        </p:blipFill>
        <p:spPr>
          <a:xfrm>
            <a:off x="1401164" y="1606732"/>
            <a:ext cx="9435977" cy="5135212"/>
          </a:xfrm>
          <a:prstGeom prst="rect">
            <a:avLst/>
          </a:prstGeom>
        </p:spPr>
      </p:pic>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14</a:t>
            </a:fld>
            <a:endParaRPr lang="en-US"/>
          </a:p>
        </p:txBody>
      </p:sp>
    </p:spTree>
    <p:extLst>
      <p:ext uri="{BB962C8B-B14F-4D97-AF65-F5344CB8AC3E}">
        <p14:creationId xmlns:p14="http://schemas.microsoft.com/office/powerpoint/2010/main" val="36917533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t>
            </a:r>
            <a:r>
              <a:rPr lang="en-US" dirty="0"/>
              <a:t>tackling the </a:t>
            </a:r>
            <a:r>
              <a:rPr lang="en-US" dirty="0" err="1"/>
              <a:t>Infodemic</a:t>
            </a:r>
            <a:r>
              <a:rPr lang="en-US" dirty="0"/>
              <a:t> during the COVID-19 </a:t>
            </a:r>
            <a:r>
              <a:rPr lang="en-US" dirty="0" smtClean="0"/>
              <a:t>Pandemic,</a:t>
            </a:r>
            <a:r>
              <a:rPr lang="en-US" dirty="0"/>
              <a:t> </a:t>
            </a:r>
            <a:r>
              <a:rPr lang="en-US" dirty="0" smtClean="0"/>
              <a:t>the ways</a:t>
            </a:r>
            <a:endParaRPr lang="en-US" dirty="0"/>
          </a:p>
        </p:txBody>
      </p:sp>
      <p:sp>
        <p:nvSpPr>
          <p:cNvPr id="3" name="Content Placeholder 2"/>
          <p:cNvSpPr>
            <a:spLocks noGrp="1"/>
          </p:cNvSpPr>
          <p:nvPr>
            <p:ph idx="1"/>
          </p:nvPr>
        </p:nvSpPr>
        <p:spPr/>
        <p:txBody>
          <a:bodyPr>
            <a:normAutofit lnSpcReduction="10000"/>
          </a:bodyPr>
          <a:lstStyle/>
          <a:p>
            <a:r>
              <a:rPr lang="en-US" dirty="0"/>
              <a:t>The </a:t>
            </a:r>
            <a:r>
              <a:rPr lang="en-US" b="1" dirty="0">
                <a:solidFill>
                  <a:schemeClr val="accent2"/>
                </a:solidFill>
              </a:rPr>
              <a:t>WHO Information Network for Epidemics (EPI-WIN) </a:t>
            </a:r>
            <a:r>
              <a:rPr lang="en-US" dirty="0"/>
              <a:t>aims to give everyone access to timely, accurate, and easy-to-understand advice and information from trusted sources on public health events and outbreaks—currently, the COVID-19 public health emergency. </a:t>
            </a:r>
            <a:endParaRPr lang="en-US" dirty="0" smtClean="0"/>
          </a:p>
          <a:p>
            <a:pPr algn="r" rtl="1"/>
            <a:r>
              <a:rPr lang="en-US" dirty="0" smtClean="0"/>
              <a:t/>
            </a:r>
            <a:br>
              <a:rPr lang="en-US" dirty="0" smtClean="0"/>
            </a:br>
            <a:r>
              <a:rPr lang="fa-IR" dirty="0"/>
              <a:t>شبکه اطلاعاتی </a:t>
            </a:r>
            <a:r>
              <a:rPr lang="en-US" dirty="0"/>
              <a:t>WHO </a:t>
            </a:r>
            <a:r>
              <a:rPr lang="fa-IR" dirty="0"/>
              <a:t>برای همه </a:t>
            </a:r>
            <a:r>
              <a:rPr lang="fa-IR" dirty="0" smtClean="0"/>
              <a:t>گیریها  </a:t>
            </a:r>
            <a:r>
              <a:rPr lang="en-US" dirty="0" smtClean="0"/>
              <a:t> ( EPI-WIN</a:t>
            </a:r>
            <a:r>
              <a:rPr lang="en-US" dirty="0"/>
              <a:t>) </a:t>
            </a:r>
            <a:r>
              <a:rPr lang="fa-IR" dirty="0" smtClean="0"/>
              <a:t>هدف آن دسترسی </a:t>
            </a:r>
            <a:r>
              <a:rPr lang="fa-IR" dirty="0"/>
              <a:t>همه افراد به توصیه ها و اطلاعات به موقع، دقیق و قابل فهم از منابع قابل اعتماد در مورد رویدادها و شیوع های </a:t>
            </a:r>
            <a:r>
              <a:rPr lang="fa-IR" dirty="0" smtClean="0"/>
              <a:t>بیماری است.</a:t>
            </a:r>
            <a:endParaRPr lang="en-US" dirty="0" smtClean="0"/>
          </a:p>
          <a:p>
            <a:r>
              <a:rPr lang="en-US" dirty="0" smtClean="0"/>
              <a:t>In </a:t>
            </a:r>
            <a:r>
              <a:rPr lang="en-US" dirty="0"/>
              <a:t>early April, EPI-WIN held a 2-day, global, online consultation on managing the COVID-19 Most common hashtags from PAHO-region Tweets: ● #Coronavirus ● #Covid19 ● #Covid-19 ● #Covid_19 ● #</a:t>
            </a:r>
            <a:r>
              <a:rPr lang="en-US" dirty="0" err="1"/>
              <a:t>FlattenTheCurve</a:t>
            </a:r>
            <a:r>
              <a:rPr lang="en-US" dirty="0"/>
              <a:t> ● #Pandemic KNOWLEDGE TOOLS | 5 </a:t>
            </a:r>
            <a:r>
              <a:rPr lang="en-US" dirty="0" err="1"/>
              <a:t>infodemic</a:t>
            </a:r>
            <a:r>
              <a:rPr lang="en-US" dirty="0"/>
              <a:t>. Ideas were gathered from an interdisciplinary group of experts and 1,375 webinar participants. Over 500 ideas were also submitted in an online interactive forum.</a:t>
            </a:r>
          </a:p>
        </p:txBody>
      </p:sp>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15</a:t>
            </a:fld>
            <a:endParaRPr lang="en-US"/>
          </a:p>
        </p:txBody>
      </p:sp>
    </p:spTree>
    <p:extLst>
      <p:ext uri="{BB962C8B-B14F-4D97-AF65-F5344CB8AC3E}">
        <p14:creationId xmlns:p14="http://schemas.microsoft.com/office/powerpoint/2010/main" val="1934420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solution …</a:t>
            </a:r>
            <a:endParaRPr lang="en-US" dirty="0"/>
          </a:p>
        </p:txBody>
      </p:sp>
      <p:sp>
        <p:nvSpPr>
          <p:cNvPr id="3" name="Content Placeholder 2"/>
          <p:cNvSpPr>
            <a:spLocks noGrp="1"/>
          </p:cNvSpPr>
          <p:nvPr>
            <p:ph idx="1"/>
          </p:nvPr>
        </p:nvSpPr>
        <p:spPr/>
        <p:txBody>
          <a:bodyPr>
            <a:normAutofit fontScale="92500" lnSpcReduction="20000"/>
          </a:bodyPr>
          <a:lstStyle/>
          <a:p>
            <a:r>
              <a:rPr lang="en-US" dirty="0"/>
              <a:t>● </a:t>
            </a:r>
            <a:r>
              <a:rPr lang="en-US" dirty="0" smtClean="0"/>
              <a:t>The </a:t>
            </a:r>
            <a:r>
              <a:rPr lang="en-US" dirty="0"/>
              <a:t>WHO is setting up partnerships and collaborations to support the response to the </a:t>
            </a:r>
            <a:r>
              <a:rPr lang="en-US" dirty="0" err="1"/>
              <a:t>infodemic</a:t>
            </a:r>
            <a:r>
              <a:rPr lang="en-US" dirty="0"/>
              <a:t> by developing global resources for </a:t>
            </a:r>
            <a:r>
              <a:rPr lang="en-US" b="1" dirty="0">
                <a:solidFill>
                  <a:srgbClr val="0070C0"/>
                </a:solidFill>
              </a:rPr>
              <a:t>fact-checking</a:t>
            </a:r>
            <a:r>
              <a:rPr lang="en-US" dirty="0"/>
              <a:t> </a:t>
            </a:r>
            <a:r>
              <a:rPr lang="en-US" b="1" dirty="0"/>
              <a:t>and misinformation management, </a:t>
            </a:r>
            <a:r>
              <a:rPr lang="en-US" b="1" dirty="0" err="1"/>
              <a:t>infodemic</a:t>
            </a:r>
            <a:r>
              <a:rPr lang="en-US" b="1" dirty="0"/>
              <a:t> measurement and analysis, evidence synthesis, knowledge translation, risk communication, community engagement, and amplification of messages. </a:t>
            </a:r>
            <a:endParaRPr lang="en-US" b="1" dirty="0" smtClean="0"/>
          </a:p>
          <a:p>
            <a:r>
              <a:rPr lang="en-US" dirty="0" smtClean="0"/>
              <a:t>● </a:t>
            </a:r>
            <a:r>
              <a:rPr lang="en-US" dirty="0"/>
              <a:t>The WHO ‘</a:t>
            </a:r>
            <a:r>
              <a:rPr lang="en-US" dirty="0" err="1"/>
              <a:t>infodemics</a:t>
            </a:r>
            <a:r>
              <a:rPr lang="en-US" dirty="0"/>
              <a:t>’ team is working hard to address rumors by publishing “myth busters” and Live Q&amp;A interviews with experts on its website and social channels and through the media</a:t>
            </a:r>
            <a:r>
              <a:rPr lang="en-US" dirty="0" smtClean="0"/>
              <a:t>.</a:t>
            </a:r>
          </a:p>
          <a:p>
            <a:r>
              <a:rPr lang="en-US" dirty="0"/>
              <a:t>● The WHO is also engaging with search, social, and digital companies—Facebook, Google, </a:t>
            </a:r>
            <a:r>
              <a:rPr lang="en-US" dirty="0" err="1"/>
              <a:t>Tencent</a:t>
            </a:r>
            <a:r>
              <a:rPr lang="en-US" dirty="0"/>
              <a:t>, Baidu, Twitter, </a:t>
            </a:r>
            <a:r>
              <a:rPr lang="en-US" dirty="0" err="1"/>
              <a:t>TikTok</a:t>
            </a:r>
            <a:r>
              <a:rPr lang="en-US" dirty="0"/>
              <a:t>, Weibo, Pinterest, and others—to filter out false messages and to promote accurate information from credible sources, such as the Centers for Disease Control and Prevention, itself, and others. </a:t>
            </a:r>
            <a:endParaRPr lang="en-US" dirty="0" smtClean="0"/>
          </a:p>
          <a:p>
            <a:r>
              <a:rPr lang="en-US" dirty="0" smtClean="0"/>
              <a:t>● </a:t>
            </a:r>
            <a:r>
              <a:rPr lang="en-US" dirty="0"/>
              <a:t>The WHO is connecting with influencers through Instagram and YouTube, among others, to help spread factual messages to their followers, with a focus on the Asia-Pacific region. Conducting social and media listening and sentiment analysis is helping to understand the topics arising online the meaning of these conversations and their emotional drivers</a:t>
            </a:r>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16</a:t>
            </a:fld>
            <a:endParaRPr lang="en-US"/>
          </a:p>
        </p:txBody>
      </p:sp>
    </p:spTree>
    <p:extLst>
      <p:ext uri="{BB962C8B-B14F-4D97-AF65-F5344CB8AC3E}">
        <p14:creationId xmlns:p14="http://schemas.microsoft.com/office/powerpoint/2010/main" val="20755936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0274" y="385244"/>
            <a:ext cx="5856611" cy="2138722"/>
          </a:xfrm>
        </p:spPr>
        <p:txBody>
          <a:bodyPr>
            <a:normAutofit/>
          </a:bodyPr>
          <a:lstStyle/>
          <a:p>
            <a:r>
              <a:rPr lang="en-US" sz="1400" b="1" dirty="0" smtClean="0"/>
              <a:t>1-Listening </a:t>
            </a:r>
            <a:r>
              <a:rPr lang="en-US" sz="1400" b="1" dirty="0"/>
              <a:t>to community concerns and </a:t>
            </a:r>
            <a:r>
              <a:rPr lang="en-US" sz="1400" b="1" dirty="0" smtClean="0"/>
              <a:t>questions</a:t>
            </a:r>
            <a:br>
              <a:rPr lang="en-US" sz="1400" b="1" dirty="0" smtClean="0"/>
            </a:br>
            <a:r>
              <a:rPr lang="en-US" sz="1400" b="1" dirty="0" smtClean="0"/>
              <a:t>2-Promoting </a:t>
            </a:r>
            <a:r>
              <a:rPr lang="en-US" sz="1400" b="1" dirty="0"/>
              <a:t>understanding of risk and health expert </a:t>
            </a:r>
            <a:r>
              <a:rPr lang="en-US" sz="1400" b="1" dirty="0" smtClean="0"/>
              <a:t>advice</a:t>
            </a:r>
            <a:br>
              <a:rPr lang="en-US" sz="1400" b="1" dirty="0" smtClean="0"/>
            </a:br>
            <a:r>
              <a:rPr lang="en-US" sz="1400" b="1" dirty="0" smtClean="0"/>
              <a:t>3-Building </a:t>
            </a:r>
            <a:r>
              <a:rPr lang="en-US" sz="1400" b="1" dirty="0"/>
              <a:t>resilience to misinformation </a:t>
            </a:r>
            <a:r>
              <a:rPr lang="en-US" sz="1400" b="1" dirty="0" smtClean="0"/>
              <a:t/>
            </a:r>
            <a:br>
              <a:rPr lang="en-US" sz="1400" b="1" dirty="0" smtClean="0"/>
            </a:br>
            <a:r>
              <a:rPr lang="en-US" sz="1400" b="1" dirty="0" smtClean="0"/>
              <a:t>4-Engaging </a:t>
            </a:r>
            <a:r>
              <a:rPr lang="en-US" sz="1400" b="1" dirty="0"/>
              <a:t>and empowering communities to take positive </a:t>
            </a:r>
            <a:r>
              <a:rPr lang="en-US" sz="1400" b="1" dirty="0" smtClean="0"/>
              <a:t>action</a:t>
            </a:r>
            <a:endParaRPr lang="en-US" sz="1400" b="1" dirty="0"/>
          </a:p>
        </p:txBody>
      </p:sp>
      <p:pic>
        <p:nvPicPr>
          <p:cNvPr id="10" name="Content Placeholder 9"/>
          <p:cNvPicPr>
            <a:picLocks noGrp="1" noChangeAspect="1"/>
          </p:cNvPicPr>
          <p:nvPr>
            <p:ph idx="1"/>
          </p:nvPr>
        </p:nvPicPr>
        <p:blipFill>
          <a:blip r:embed="rId2"/>
          <a:stretch>
            <a:fillRect/>
          </a:stretch>
        </p:blipFill>
        <p:spPr>
          <a:xfrm>
            <a:off x="1023937" y="2523965"/>
            <a:ext cx="10292947" cy="3546794"/>
          </a:xfrm>
          <a:prstGeom prst="rect">
            <a:avLst/>
          </a:prstGeom>
        </p:spPr>
      </p:pic>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17</a:t>
            </a:fld>
            <a:endParaRPr lang="en-US"/>
          </a:p>
        </p:txBody>
      </p:sp>
      <p:sp>
        <p:nvSpPr>
          <p:cNvPr id="11" name="Title 1"/>
          <p:cNvSpPr txBox="1">
            <a:spLocks/>
          </p:cNvSpPr>
          <p:nvPr/>
        </p:nvSpPr>
        <p:spPr>
          <a:xfrm>
            <a:off x="778109" y="143691"/>
            <a:ext cx="4799731" cy="2180301"/>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r>
              <a:rPr lang="en-US" sz="1400" b="1" dirty="0" err="1">
                <a:solidFill>
                  <a:schemeClr val="tx2"/>
                </a:solidFill>
              </a:rPr>
              <a:t>Infodemic</a:t>
            </a:r>
            <a:r>
              <a:rPr lang="en-US" sz="1400" b="1" dirty="0">
                <a:solidFill>
                  <a:schemeClr val="tx2"/>
                </a:solidFill>
              </a:rPr>
              <a:t> </a:t>
            </a:r>
            <a:r>
              <a:rPr lang="en-US" sz="1400" b="1" dirty="0" smtClean="0">
                <a:solidFill>
                  <a:schemeClr val="tx2"/>
                </a:solidFill>
              </a:rPr>
              <a:t>management through</a:t>
            </a:r>
            <a:r>
              <a:rPr lang="en-US" sz="1400" b="1" dirty="0">
                <a:solidFill>
                  <a:schemeClr val="tx2"/>
                </a:solidFill>
              </a:rPr>
              <a:t> 4 types of </a:t>
            </a:r>
            <a:r>
              <a:rPr lang="en-US" sz="1400" b="1" dirty="0" smtClean="0">
                <a:solidFill>
                  <a:schemeClr val="tx2"/>
                </a:solidFill>
              </a:rPr>
              <a:t>activities:</a:t>
            </a:r>
            <a:endParaRPr lang="en-US" sz="1400" b="1" dirty="0">
              <a:solidFill>
                <a:schemeClr val="tx2"/>
              </a:solidFill>
            </a:endParaRPr>
          </a:p>
        </p:txBody>
      </p:sp>
    </p:spTree>
    <p:extLst>
      <p:ext uri="{BB962C8B-B14F-4D97-AF65-F5344CB8AC3E}">
        <p14:creationId xmlns:p14="http://schemas.microsoft.com/office/powerpoint/2010/main" val="22107523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can I find trusted sources for COVID-19? </a:t>
            </a:r>
          </a:p>
        </p:txBody>
      </p:sp>
      <p:sp>
        <p:nvSpPr>
          <p:cNvPr id="3" name="Content Placeholder 2"/>
          <p:cNvSpPr>
            <a:spLocks noGrp="1"/>
          </p:cNvSpPr>
          <p:nvPr>
            <p:ph idx="1"/>
          </p:nvPr>
        </p:nvSpPr>
        <p:spPr/>
        <p:txBody>
          <a:bodyPr/>
          <a:lstStyle/>
          <a:p>
            <a:r>
              <a:rPr lang="en-US" dirty="0" smtClean="0"/>
              <a:t>● </a:t>
            </a:r>
            <a:r>
              <a:rPr lang="en-US" dirty="0"/>
              <a:t>PAHO/WHO COVID-19 dedicated portal </a:t>
            </a:r>
            <a:endParaRPr lang="en-US" dirty="0" smtClean="0"/>
          </a:p>
          <a:p>
            <a:r>
              <a:rPr lang="en-US" dirty="0" smtClean="0"/>
              <a:t>● </a:t>
            </a:r>
            <a:r>
              <a:rPr lang="en-US" dirty="0"/>
              <a:t>WHO COVID-19 dedicated portal </a:t>
            </a:r>
            <a:endParaRPr lang="en-US" dirty="0" smtClean="0"/>
          </a:p>
          <a:p>
            <a:r>
              <a:rPr lang="en-US" dirty="0" smtClean="0"/>
              <a:t>● </a:t>
            </a:r>
            <a:r>
              <a:rPr lang="en-US" dirty="0"/>
              <a:t>COVID-19 guidance and the latest research in the Americas (PAHO/WHO</a:t>
            </a:r>
            <a:r>
              <a:rPr lang="en-US" dirty="0" smtClean="0"/>
              <a:t>)</a:t>
            </a:r>
          </a:p>
          <a:p>
            <a:r>
              <a:rPr lang="en-US" dirty="0" smtClean="0"/>
              <a:t> </a:t>
            </a:r>
            <a:r>
              <a:rPr lang="en-US" dirty="0"/>
              <a:t>● BIREME PAHO/WHO COVID-19 Windows of Knowledge</a:t>
            </a:r>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18</a:t>
            </a:fld>
            <a:endParaRPr lang="en-US"/>
          </a:p>
        </p:txBody>
      </p:sp>
    </p:spTree>
    <p:extLst>
      <p:ext uri="{BB962C8B-B14F-4D97-AF65-F5344CB8AC3E}">
        <p14:creationId xmlns:p14="http://schemas.microsoft.com/office/powerpoint/2010/main" val="15470421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443959" y="885254"/>
            <a:ext cx="5638800" cy="866775"/>
          </a:xfrm>
          <a:prstGeom prst="rect">
            <a:avLst/>
          </a:prstGeom>
        </p:spPr>
      </p:pic>
      <p:pic>
        <p:nvPicPr>
          <p:cNvPr id="7" name="Content Placeholder 6"/>
          <p:cNvPicPr>
            <a:picLocks noGrp="1" noChangeAspect="1"/>
          </p:cNvPicPr>
          <p:nvPr>
            <p:ph idx="1"/>
          </p:nvPr>
        </p:nvPicPr>
        <p:blipFill>
          <a:blip r:embed="rId3"/>
          <a:stretch>
            <a:fillRect/>
          </a:stretch>
        </p:blipFill>
        <p:spPr>
          <a:xfrm>
            <a:off x="1443959" y="2286000"/>
            <a:ext cx="8880219" cy="4022725"/>
          </a:xfrm>
          <a:prstGeom prst="rect">
            <a:avLst/>
          </a:prstGeom>
        </p:spPr>
      </p:pic>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19</a:t>
            </a:fld>
            <a:endParaRPr lang="en-US"/>
          </a:p>
        </p:txBody>
      </p:sp>
    </p:spTree>
    <p:extLst>
      <p:ext uri="{BB962C8B-B14F-4D97-AF65-F5344CB8AC3E}">
        <p14:creationId xmlns:p14="http://schemas.microsoft.com/office/powerpoint/2010/main" val="1821564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sp>
        <p:nvSpPr>
          <p:cNvPr id="3" name="Content Placeholder 2"/>
          <p:cNvSpPr>
            <a:spLocks noGrp="1"/>
          </p:cNvSpPr>
          <p:nvPr>
            <p:ph idx="1"/>
          </p:nvPr>
        </p:nvSpPr>
        <p:spPr>
          <a:xfrm>
            <a:off x="697557" y="2409364"/>
            <a:ext cx="9720073" cy="4023360"/>
          </a:xfrm>
        </p:spPr>
        <p:txBody>
          <a:bodyPr/>
          <a:lstStyle/>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2</a:t>
            </a:fld>
            <a:endParaRPr lang="en-US"/>
          </a:p>
        </p:txBody>
      </p:sp>
      <p:graphicFrame>
        <p:nvGraphicFramePr>
          <p:cNvPr id="7" name="Diagram 6"/>
          <p:cNvGraphicFramePr/>
          <p:nvPr>
            <p:extLst>
              <p:ext uri="{D42A27DB-BD31-4B8C-83A1-F6EECF244321}">
                <p14:modId xmlns:p14="http://schemas.microsoft.com/office/powerpoint/2010/main" val="1240613856"/>
              </p:ext>
            </p:extLst>
          </p:nvPr>
        </p:nvGraphicFramePr>
        <p:xfrm>
          <a:off x="-67848" y="1789612"/>
          <a:ext cx="6492240" cy="4506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52119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smtClean="0"/>
              <a:t>1-Gavgani </a:t>
            </a:r>
            <a:r>
              <a:rPr lang="en-US" dirty="0"/>
              <a:t>VZ. </a:t>
            </a:r>
            <a:r>
              <a:rPr lang="en-US" dirty="0" err="1"/>
              <a:t>Infodemic</a:t>
            </a:r>
            <a:r>
              <a:rPr lang="en-US" dirty="0"/>
              <a:t> in the global coronavirus crisis. Depiction of Health. 2020 Mar 20;11(1):1-5</a:t>
            </a:r>
            <a:r>
              <a:rPr lang="en-US" dirty="0" smtClean="0"/>
              <a:t>.</a:t>
            </a:r>
          </a:p>
          <a:p>
            <a:r>
              <a:rPr lang="en-US" dirty="0"/>
              <a:t>2- https://www.who.int/health-topics/infodemic#tab=tab_1</a:t>
            </a:r>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20</a:t>
            </a:fld>
            <a:endParaRPr lang="en-US"/>
          </a:p>
        </p:txBody>
      </p:sp>
    </p:spTree>
    <p:extLst>
      <p:ext uri="{BB962C8B-B14F-4D97-AF65-F5344CB8AC3E}">
        <p14:creationId xmlns:p14="http://schemas.microsoft.com/office/powerpoint/2010/main" val="19822088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21</a:t>
            </a:fld>
            <a:endParaRPr lang="en-US"/>
          </a:p>
        </p:txBody>
      </p:sp>
    </p:spTree>
    <p:extLst>
      <p:ext uri="{BB962C8B-B14F-4D97-AF65-F5344CB8AC3E}">
        <p14:creationId xmlns:p14="http://schemas.microsoft.com/office/powerpoint/2010/main" val="4085981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1-Difinition </a:t>
            </a:r>
            <a:endParaRPr lang="en-US" dirty="0"/>
          </a:p>
        </p:txBody>
      </p:sp>
      <p:sp>
        <p:nvSpPr>
          <p:cNvPr id="3" name="Content Placeholder 2"/>
          <p:cNvSpPr>
            <a:spLocks noGrp="1"/>
          </p:cNvSpPr>
          <p:nvPr>
            <p:ph idx="1"/>
          </p:nvPr>
        </p:nvSpPr>
        <p:spPr>
          <a:xfrm>
            <a:off x="692332" y="1658983"/>
            <a:ext cx="10051870" cy="4650377"/>
          </a:xfrm>
        </p:spPr>
        <p:txBody>
          <a:bodyPr/>
          <a:lstStyle/>
          <a:p>
            <a:r>
              <a:rPr lang="en-US" dirty="0"/>
              <a:t>An </a:t>
            </a:r>
            <a:r>
              <a:rPr lang="en-US" dirty="0" err="1"/>
              <a:t>infodemic</a:t>
            </a:r>
            <a:r>
              <a:rPr lang="en-US" dirty="0"/>
              <a:t> is too much information including false or misleading information in digital and physical environments during a disease outbreak. </a:t>
            </a:r>
            <a:endParaRPr lang="en-US" dirty="0" smtClean="0"/>
          </a:p>
          <a:p>
            <a:r>
              <a:rPr lang="en-US" dirty="0" smtClean="0"/>
              <a:t>it </a:t>
            </a:r>
            <a:r>
              <a:rPr lang="en-US" dirty="0"/>
              <a:t>causes confusion and risk-taking </a:t>
            </a:r>
            <a:r>
              <a:rPr lang="en-US" dirty="0" smtClean="0"/>
              <a:t>behaviors </a:t>
            </a:r>
            <a:r>
              <a:rPr lang="en-US" dirty="0"/>
              <a:t>that can harm </a:t>
            </a:r>
            <a:r>
              <a:rPr lang="en-US" dirty="0" smtClean="0"/>
              <a:t>health</a:t>
            </a:r>
          </a:p>
          <a:p>
            <a:r>
              <a:rPr lang="en-US" dirty="0"/>
              <a:t>i</a:t>
            </a:r>
            <a:r>
              <a:rPr lang="en-US" dirty="0" smtClean="0"/>
              <a:t>t</a:t>
            </a:r>
            <a:r>
              <a:rPr lang="en-US" dirty="0"/>
              <a:t> also leads to mistrust in health authorities and undermines the public health response. </a:t>
            </a:r>
            <a:endParaRPr lang="en-US" dirty="0" smtClean="0"/>
          </a:p>
          <a:p>
            <a:r>
              <a:rPr lang="en-US" dirty="0" smtClean="0"/>
              <a:t>An </a:t>
            </a:r>
            <a:r>
              <a:rPr lang="en-US" dirty="0" err="1"/>
              <a:t>infodemic</a:t>
            </a:r>
            <a:r>
              <a:rPr lang="en-US" dirty="0"/>
              <a:t> can intensify or lengthen outbreaks when people are unsure about what they need to do to protect their health and the health of people around them. </a:t>
            </a:r>
            <a:endParaRPr lang="en-US" dirty="0" smtClean="0"/>
          </a:p>
          <a:p>
            <a:r>
              <a:rPr lang="en-US" dirty="0" smtClean="0"/>
              <a:t>With</a:t>
            </a:r>
            <a:r>
              <a:rPr lang="en-US" dirty="0"/>
              <a:t> growing digitization – an expansion of social media and internet use – information can spread more rapidly. </a:t>
            </a:r>
            <a:endParaRPr lang="en-US" dirty="0" smtClean="0"/>
          </a:p>
          <a:p>
            <a:r>
              <a:rPr lang="en-US" dirty="0" smtClean="0"/>
              <a:t>This</a:t>
            </a:r>
            <a:r>
              <a:rPr lang="en-US" dirty="0"/>
              <a:t> can help to more quickly fill information voids but can also amplify harmful messages. </a:t>
            </a:r>
            <a:endParaRPr lang="en-US" dirty="0"/>
          </a:p>
        </p:txBody>
      </p:sp>
      <p:sp>
        <p:nvSpPr>
          <p:cNvPr id="4" name="Date Placeholder 3"/>
          <p:cNvSpPr>
            <a:spLocks noGrp="1"/>
          </p:cNvSpPr>
          <p:nvPr>
            <p:ph type="dt" sz="half" idx="10"/>
          </p:nvPr>
        </p:nvSpPr>
        <p:spPr/>
        <p:txBody>
          <a:bodyPr/>
          <a:lstStyle/>
          <a:p>
            <a:fld id="{DE0816AE-E37E-4610-9D03-EA38C1BB5634}"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3</a:t>
            </a:fld>
            <a:endParaRPr lang="en-US"/>
          </a:p>
        </p:txBody>
      </p:sp>
    </p:spTree>
    <p:extLst>
      <p:ext uri="{BB962C8B-B14F-4D97-AF65-F5344CB8AC3E}">
        <p14:creationId xmlns:p14="http://schemas.microsoft.com/office/powerpoint/2010/main" val="2362396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1-1-Some examples of </a:t>
            </a:r>
            <a:r>
              <a:rPr lang="en-US" dirty="0" err="1" smtClean="0"/>
              <a:t>infodemic</a:t>
            </a:r>
            <a:r>
              <a:rPr lang="en-US" dirty="0" smtClean="0"/>
              <a:t/>
            </a:r>
            <a:br>
              <a:rPr lang="en-US" dirty="0" smtClean="0"/>
            </a:br>
            <a:endParaRPr lang="en-US" sz="2000" dirty="0">
              <a:solidFill>
                <a:srgbClr val="0070C0"/>
              </a:solidFill>
            </a:endParaRPr>
          </a:p>
        </p:txBody>
      </p:sp>
      <p:sp>
        <p:nvSpPr>
          <p:cNvPr id="3" name="Content Placeholder 2"/>
          <p:cNvSpPr>
            <a:spLocks noGrp="1"/>
          </p:cNvSpPr>
          <p:nvPr>
            <p:ph idx="1"/>
          </p:nvPr>
        </p:nvSpPr>
        <p:spPr>
          <a:xfrm>
            <a:off x="1024128" y="1894114"/>
            <a:ext cx="4135701" cy="4415246"/>
          </a:xfrm>
        </p:spPr>
        <p:txBody>
          <a:bodyPr>
            <a:normAutofit fontScale="92500" lnSpcReduction="10000"/>
          </a:bodyPr>
          <a:lstStyle/>
          <a:p>
            <a:pPr fontAlgn="base"/>
            <a:r>
              <a:rPr lang="en-US" dirty="0"/>
              <a:t>CLAIM</a:t>
            </a:r>
            <a:r>
              <a:rPr lang="en-US" dirty="0" smtClean="0"/>
              <a:t>:</a:t>
            </a:r>
          </a:p>
          <a:p>
            <a:pPr fontAlgn="base"/>
            <a:r>
              <a:rPr lang="en-US" dirty="0" smtClean="0"/>
              <a:t>The </a:t>
            </a:r>
            <a:r>
              <a:rPr lang="en-US" dirty="0"/>
              <a:t>Centers for Disease Control and Prevention recommends people shave off facial hair to protect against the new coronavirus</a:t>
            </a:r>
            <a:r>
              <a:rPr lang="en-US" dirty="0" smtClean="0"/>
              <a:t>. </a:t>
            </a:r>
            <a:r>
              <a:rPr lang="en-US" sz="1200" dirty="0" smtClean="0"/>
              <a:t>(</a:t>
            </a:r>
            <a:r>
              <a:rPr lang="en-US" sz="1200" b="1" dirty="0" smtClean="0">
                <a:solidFill>
                  <a:schemeClr val="tx2"/>
                </a:solidFill>
              </a:rPr>
              <a:t>By</a:t>
            </a:r>
            <a:r>
              <a:rPr lang="en-US" sz="1200" b="1" dirty="0">
                <a:solidFill>
                  <a:schemeClr val="tx2"/>
                </a:solidFill>
              </a:rPr>
              <a:t> The Associated </a:t>
            </a:r>
            <a:r>
              <a:rPr lang="en-US" sz="1200" b="1" dirty="0" smtClean="0">
                <a:solidFill>
                  <a:schemeClr val="tx2"/>
                </a:solidFill>
              </a:rPr>
              <a:t>Press </a:t>
            </a:r>
            <a:r>
              <a:rPr lang="en-US" sz="1200" dirty="0" smtClean="0">
                <a:solidFill>
                  <a:schemeClr val="tx2"/>
                </a:solidFill>
              </a:rPr>
              <a:t>Feb</a:t>
            </a:r>
            <a:r>
              <a:rPr lang="en-US" sz="1200" dirty="0">
                <a:solidFill>
                  <a:schemeClr val="tx2"/>
                </a:solidFill>
              </a:rPr>
              <a:t>. 28, </a:t>
            </a:r>
            <a:r>
              <a:rPr lang="en-US" sz="1200" dirty="0" smtClean="0">
                <a:solidFill>
                  <a:schemeClr val="tx2"/>
                </a:solidFill>
              </a:rPr>
              <a:t>2020)</a:t>
            </a:r>
          </a:p>
          <a:p>
            <a:pPr fontAlgn="base"/>
            <a:endParaRPr lang="en-US" sz="1200" dirty="0"/>
          </a:p>
          <a:p>
            <a:r>
              <a:rPr lang="en-US" dirty="0" smtClean="0"/>
              <a:t>Fact</a:t>
            </a:r>
            <a:r>
              <a:rPr lang="en-US" dirty="0"/>
              <a:t>: </a:t>
            </a:r>
          </a:p>
          <a:p>
            <a:pPr algn="r" rtl="1"/>
            <a:r>
              <a:rPr lang="fa-IR" dirty="0" smtClean="0">
                <a:solidFill>
                  <a:srgbClr val="FF0000"/>
                </a:solidFill>
              </a:rPr>
              <a:t>اینینفوگرافیک </a:t>
            </a:r>
            <a:r>
              <a:rPr lang="fa-IR" dirty="0">
                <a:solidFill>
                  <a:srgbClr val="FF0000"/>
                </a:solidFill>
              </a:rPr>
              <a:t>را </a:t>
            </a:r>
            <a:r>
              <a:rPr lang="en-US" dirty="0">
                <a:solidFill>
                  <a:srgbClr val="FF0000"/>
                </a:solidFill>
              </a:rPr>
              <a:t> </a:t>
            </a:r>
            <a:r>
              <a:rPr lang="fa-IR" dirty="0">
                <a:solidFill>
                  <a:srgbClr val="FF0000"/>
                </a:solidFill>
              </a:rPr>
              <a:t>سی دی سی در رابطه با پیشگیری از کروناویروس جدید منتشر نکرده </a:t>
            </a:r>
            <a:r>
              <a:rPr lang="fa-IR" dirty="0" smtClean="0">
                <a:solidFill>
                  <a:srgbClr val="FF0000"/>
                </a:solidFill>
              </a:rPr>
              <a:t>است</a:t>
            </a:r>
            <a:r>
              <a:rPr lang="fa-IR" dirty="0" smtClean="0">
                <a:solidFill>
                  <a:srgbClr val="0070C0"/>
                </a:solidFill>
              </a:rPr>
              <a:t>. </a:t>
            </a:r>
            <a:r>
              <a:rPr lang="fa-IR" dirty="0">
                <a:solidFill>
                  <a:srgbClr val="0070C0"/>
                </a:solidFill>
              </a:rPr>
              <a:t>این گرافیک مربوط به سال 2017 است و انواع موهای صورت را به تصویر می‌کشد که هنگام استفاده از ماسک‌های تنفسی فیلترکننده به خوبی کار می‌کنند و نمی‌کنند.</a:t>
            </a:r>
            <a:endParaRPr lang="en-US" dirty="0">
              <a:solidFill>
                <a:srgbClr val="0070C0"/>
              </a:solidFill>
            </a:endParaRPr>
          </a:p>
          <a:p>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dirty="0" err="1" smtClean="0"/>
              <a:t>Vahideh</a:t>
            </a:r>
            <a:r>
              <a:rPr lang="en-US" dirty="0" smtClean="0"/>
              <a:t> </a:t>
            </a:r>
            <a:r>
              <a:rPr lang="en-US" dirty="0" err="1" smtClean="0"/>
              <a:t>Zarea</a:t>
            </a:r>
            <a:r>
              <a:rPr lang="en-US" dirty="0" smtClean="0"/>
              <a:t> </a:t>
            </a:r>
            <a:r>
              <a:rPr lang="en-US" dirty="0" err="1" smtClean="0"/>
              <a:t>Gavgani</a:t>
            </a:r>
            <a:r>
              <a:rPr lang="en-US" dirty="0" smtClean="0"/>
              <a:t> (PhD)</a:t>
            </a:r>
            <a:endParaRPr lang="en-US" dirty="0"/>
          </a:p>
        </p:txBody>
      </p:sp>
      <p:sp>
        <p:nvSpPr>
          <p:cNvPr id="6" name="Slide Number Placeholder 5"/>
          <p:cNvSpPr>
            <a:spLocks noGrp="1"/>
          </p:cNvSpPr>
          <p:nvPr>
            <p:ph type="sldNum" sz="quarter" idx="12"/>
          </p:nvPr>
        </p:nvSpPr>
        <p:spPr/>
        <p:txBody>
          <a:bodyPr/>
          <a:lstStyle/>
          <a:p>
            <a:fld id="{0D63E99D-4808-49D9-9FCA-575439984E48}" type="slidenum">
              <a:rPr lang="en-US" smtClean="0"/>
              <a:t>4</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8417" y="1776548"/>
            <a:ext cx="5785749" cy="4206240"/>
          </a:xfrm>
          <a:prstGeom prst="rect">
            <a:avLst/>
          </a:prstGeom>
        </p:spPr>
      </p:pic>
    </p:spTree>
    <p:extLst>
      <p:ext uri="{BB962C8B-B14F-4D97-AF65-F5344CB8AC3E}">
        <p14:creationId xmlns:p14="http://schemas.microsoft.com/office/powerpoint/2010/main" val="212569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dirty="0"/>
              <a:t>NOT REAL NEWS: An outbreak of virus-related misinformation</a:t>
            </a:r>
            <a:br>
              <a:rPr lang="en-US" sz="1800" b="1" dirty="0"/>
            </a:br>
            <a:r>
              <a:rPr lang="en-US" sz="1800" dirty="0"/>
              <a:t>By BEATRICE DUPUY and ARIJETA </a:t>
            </a:r>
            <a:r>
              <a:rPr lang="en-US" sz="1800" dirty="0" err="1"/>
              <a:t>LAJKAFebruary</a:t>
            </a:r>
            <a:r>
              <a:rPr lang="en-US" sz="1800" dirty="0"/>
              <a:t> 29, 2020</a:t>
            </a:r>
            <a:r>
              <a:rPr lang="en-US" dirty="0"/>
              <a:t/>
            </a:r>
            <a:br>
              <a:rPr lang="en-US" dirty="0"/>
            </a:br>
            <a:r>
              <a:rPr lang="en-US" dirty="0" smtClean="0"/>
              <a:t/>
            </a:r>
            <a:br>
              <a:rPr lang="en-US" dirty="0" smtClean="0"/>
            </a:br>
            <a:r>
              <a:rPr lang="en-US" sz="2200" dirty="0" smtClean="0"/>
              <a:t>The </a:t>
            </a:r>
            <a:r>
              <a:rPr lang="en-US" sz="2200" dirty="0"/>
              <a:t>Associated </a:t>
            </a:r>
            <a:r>
              <a:rPr lang="en-US" sz="2200" dirty="0" smtClean="0"/>
              <a:t>Press</a:t>
            </a:r>
            <a:endParaRPr lang="en-US" sz="2200" dirty="0"/>
          </a:p>
        </p:txBody>
      </p:sp>
      <p:sp>
        <p:nvSpPr>
          <p:cNvPr id="3" name="Content Placeholder 2"/>
          <p:cNvSpPr>
            <a:spLocks noGrp="1"/>
          </p:cNvSpPr>
          <p:nvPr>
            <p:ph idx="1"/>
          </p:nvPr>
        </p:nvSpPr>
        <p:spPr/>
        <p:txBody>
          <a:bodyPr>
            <a:normAutofit lnSpcReduction="10000"/>
          </a:bodyPr>
          <a:lstStyle/>
          <a:p>
            <a:r>
              <a:rPr lang="en-US" dirty="0" smtClean="0"/>
              <a:t>CLAIM: Everyone should ensure that their mouth and throat is moist and never dry. Take sips of water every 15 minutes because even if the virus gets into your mouth by drinking water or liquids, it will wash the virus down through your esophagus and into your stomach where your stomach acid will kill the virus.</a:t>
            </a:r>
          </a:p>
          <a:p>
            <a:r>
              <a:rPr lang="en-US" dirty="0" smtClean="0"/>
              <a:t>Fact:</a:t>
            </a:r>
          </a:p>
          <a:p>
            <a:pPr algn="r" rtl="1"/>
            <a:r>
              <a:rPr lang="fa-IR" dirty="0">
                <a:solidFill>
                  <a:srgbClr val="0070C0"/>
                </a:solidFill>
              </a:rPr>
              <a:t>آب آشامیدنی از کم‌آبی بدن جلوگیری می‌کند اما از ابتلای کسی به کروناویروس جدید جلوگیری نمی‌کند. دکتر ویلیام شافنر، متخصص بیماری های عفونی در دانشگاه واندربیلت، گفت که این ادعاها نادرست است. در حالی که متخصصان پزشکی معمولاً توصیه می‌کنند مصرف مایعات را افزایش دهید، شافنر گفت نوشیدن آب بیشتر کسی را از ابتلا به ویروس باز نمی‌دارد. ما همیشه به افراد سالم و افراد بیمار هشدار می دهیم که مصرف مایعات را حفظ کنند و غشاهای مخاطی را مرطوب نگه دارند. این باعث می شود احساس بهتری داشته باشید. هیچ نشانه روشنی وجود ندارد که به طور مستقیم از شما در برابر عوارض محافظت می کند.</a:t>
            </a:r>
            <a:endParaRPr lang="en-US" dirty="0" smtClean="0">
              <a:solidFill>
                <a:srgbClr val="0070C0"/>
              </a:solidFill>
            </a:endParaRPr>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5</a:t>
            </a:fld>
            <a:endParaRPr lang="en-US"/>
          </a:p>
        </p:txBody>
      </p:sp>
    </p:spTree>
    <p:extLst>
      <p:ext uri="{BB962C8B-B14F-4D97-AF65-F5344CB8AC3E}">
        <p14:creationId xmlns:p14="http://schemas.microsoft.com/office/powerpoint/2010/main" val="619989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CLAIM: Chlorine dioxide will help get rid of the new virus from China. </a:t>
            </a:r>
            <a:endParaRPr lang="en-US" dirty="0" smtClean="0"/>
          </a:p>
          <a:p>
            <a:r>
              <a:rPr lang="en-US" dirty="0" smtClean="0"/>
              <a:t>Fact: </a:t>
            </a:r>
          </a:p>
          <a:p>
            <a:r>
              <a:rPr lang="en-US" dirty="0" smtClean="0"/>
              <a:t>AP’S </a:t>
            </a:r>
            <a:r>
              <a:rPr lang="en-US" dirty="0"/>
              <a:t>ASSESSMENT: The U.S. Food and Drug Administration warns against ingesting the bleaching agent. As news spread about the outbreak, social media accounts began promoting the idea that drinking chlorine dioxide or related products with names like Miracle Mineral Solution would help wipe out the virus. The FDA told The Associated Press in a statement that they do not recommend ingesting this product. “We understand people are concerned about the spread of the novel coronavirus and we urge people to talk to their health care provider about treatment options, as well as follow advice from other federal agencies about how to prevent the spread of this illness,” the agency said. The FDA warns that drinking the product can cause nausea, vomiting, diarrhea and symptoms of severe dehydration.</a:t>
            </a:r>
          </a:p>
          <a:p>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6</a:t>
            </a:fld>
            <a:endParaRPr lang="en-US"/>
          </a:p>
        </p:txBody>
      </p:sp>
    </p:spTree>
    <p:extLst>
      <p:ext uri="{BB962C8B-B14F-4D97-AF65-F5344CB8AC3E}">
        <p14:creationId xmlns:p14="http://schemas.microsoft.com/office/powerpoint/2010/main" val="2776458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883664"/>
          </a:xfrm>
        </p:spPr>
        <p:txBody>
          <a:bodyPr>
            <a:normAutofit fontScale="90000"/>
          </a:bodyPr>
          <a:lstStyle/>
          <a:p>
            <a:r>
              <a:rPr lang="en-US" dirty="0"/>
              <a:t/>
            </a:r>
            <a:br>
              <a:rPr lang="en-US" dirty="0"/>
            </a:br>
            <a:r>
              <a:rPr lang="en-US" dirty="0"/>
              <a:t>CLAIM: Garlic can help cure the new coronavirus. </a:t>
            </a:r>
            <a:br>
              <a:rPr lang="en-US" dirty="0"/>
            </a:br>
            <a:endParaRPr lang="en-US" dirty="0"/>
          </a:p>
        </p:txBody>
      </p:sp>
      <p:sp>
        <p:nvSpPr>
          <p:cNvPr id="3" name="Content Placeholder 2"/>
          <p:cNvSpPr>
            <a:spLocks noGrp="1"/>
          </p:cNvSpPr>
          <p:nvPr>
            <p:ph idx="1"/>
          </p:nvPr>
        </p:nvSpPr>
        <p:spPr>
          <a:xfrm>
            <a:off x="1024128" y="2233748"/>
            <a:ext cx="9720073" cy="2717895"/>
          </a:xfrm>
        </p:spPr>
        <p:txBody>
          <a:bodyPr>
            <a:normAutofit/>
          </a:bodyPr>
          <a:lstStyle/>
          <a:p>
            <a:endParaRPr lang="en-US" dirty="0"/>
          </a:p>
          <a:p>
            <a:r>
              <a:rPr lang="en-US" b="1" dirty="0" smtClean="0"/>
              <a:t>THE </a:t>
            </a:r>
            <a:r>
              <a:rPr lang="en-US" b="1" dirty="0"/>
              <a:t>FACTS</a:t>
            </a:r>
            <a:r>
              <a:rPr lang="en-US" dirty="0"/>
              <a:t>: </a:t>
            </a:r>
            <a:endParaRPr lang="en-US" dirty="0" smtClean="0"/>
          </a:p>
          <a:p>
            <a:r>
              <a:rPr lang="en-US" dirty="0" smtClean="0"/>
              <a:t>There </a:t>
            </a:r>
            <a:r>
              <a:rPr lang="en-US" dirty="0"/>
              <a:t>is no evidence that garlic cures the virus. While garlic does have antimicrobial properties, WHO said that there is no evidence that eating garlic will help with the virus</a:t>
            </a:r>
            <a:r>
              <a:rPr lang="en-US" dirty="0" smtClean="0"/>
              <a:t>.</a:t>
            </a:r>
            <a:endParaRPr lang="en-US" dirty="0"/>
          </a:p>
        </p:txBody>
      </p:sp>
      <p:sp>
        <p:nvSpPr>
          <p:cNvPr id="4" name="Date Placeholder 3"/>
          <p:cNvSpPr>
            <a:spLocks noGrp="1"/>
          </p:cNvSpPr>
          <p:nvPr>
            <p:ph type="dt" sz="half" idx="10"/>
          </p:nvPr>
        </p:nvSpPr>
        <p:spPr/>
        <p:txBody>
          <a:bodyPr/>
          <a:lstStyle/>
          <a:p>
            <a:fld id="{72A3ECF2-F5C3-43D6-A5EA-CF7455E23831}" type="datetime3">
              <a:rPr lang="en-US" smtClean="0"/>
              <a:t>5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7</a:t>
            </a:fld>
            <a:endParaRPr lang="en-US"/>
          </a:p>
        </p:txBody>
      </p:sp>
      <p:sp>
        <p:nvSpPr>
          <p:cNvPr id="7" name="Rectangle 6"/>
          <p:cNvSpPr/>
          <p:nvPr/>
        </p:nvSpPr>
        <p:spPr>
          <a:xfrm>
            <a:off x="930995" y="4951644"/>
            <a:ext cx="9813205" cy="769441"/>
          </a:xfrm>
          <a:prstGeom prst="rect">
            <a:avLst/>
          </a:prstGeom>
        </p:spPr>
        <p:txBody>
          <a:bodyPr wrap="square">
            <a:spAutoFit/>
          </a:bodyPr>
          <a:lstStyle/>
          <a:p>
            <a:r>
              <a:rPr lang="en-US" sz="2000" b="1" dirty="0" smtClean="0">
                <a:solidFill>
                  <a:schemeClr val="tx2"/>
                </a:solidFill>
              </a:rPr>
              <a:t>Source</a:t>
            </a:r>
            <a:r>
              <a:rPr lang="en-US" dirty="0" smtClean="0"/>
              <a:t>: </a:t>
            </a:r>
            <a:r>
              <a:rPr lang="en-US" b="1" dirty="0"/>
              <a:t>NOT REAL NEWS: An outbreak of virus-related misinformation</a:t>
            </a:r>
            <a:br>
              <a:rPr lang="en-US" b="1" dirty="0"/>
            </a:br>
            <a:r>
              <a:rPr lang="en-US" dirty="0"/>
              <a:t>By BEATRICE DUPUY and ARIJETA </a:t>
            </a:r>
            <a:r>
              <a:rPr lang="en-US" dirty="0" err="1"/>
              <a:t>LAJKAFebruary</a:t>
            </a:r>
            <a:r>
              <a:rPr lang="en-US" dirty="0"/>
              <a:t> 29, 2020 ;</a:t>
            </a:r>
            <a:r>
              <a:rPr lang="en-US" sz="2400" dirty="0">
                <a:solidFill>
                  <a:srgbClr val="0070C0"/>
                </a:solidFill>
              </a:rPr>
              <a:t>The Associated Press</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3327" y="645814"/>
            <a:ext cx="3830839" cy="2551339"/>
          </a:xfrm>
          <a:prstGeom prst="rect">
            <a:avLst/>
          </a:prstGeom>
        </p:spPr>
      </p:pic>
    </p:spTree>
    <p:extLst>
      <p:ext uri="{BB962C8B-B14F-4D97-AF65-F5344CB8AC3E}">
        <p14:creationId xmlns:p14="http://schemas.microsoft.com/office/powerpoint/2010/main" val="1519626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8</a:t>
            </a:fld>
            <a:endParaRPr lang="en-US"/>
          </a:p>
        </p:txBody>
      </p:sp>
      <p:pic>
        <p:nvPicPr>
          <p:cNvPr id="7" name="Picture 6"/>
          <p:cNvPicPr>
            <a:picLocks noChangeAspect="1"/>
          </p:cNvPicPr>
          <p:nvPr/>
        </p:nvPicPr>
        <p:blipFill>
          <a:blip r:embed="rId2"/>
          <a:stretch>
            <a:fillRect/>
          </a:stretch>
        </p:blipFill>
        <p:spPr>
          <a:xfrm>
            <a:off x="519112" y="652462"/>
            <a:ext cx="11153775" cy="5553075"/>
          </a:xfrm>
          <a:prstGeom prst="rect">
            <a:avLst/>
          </a:prstGeom>
        </p:spPr>
      </p:pic>
    </p:spTree>
    <p:extLst>
      <p:ext uri="{BB962C8B-B14F-4D97-AF65-F5344CB8AC3E}">
        <p14:creationId xmlns:p14="http://schemas.microsoft.com/office/powerpoint/2010/main" val="3376485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262342" y="442767"/>
            <a:ext cx="8741562" cy="1327186"/>
          </a:xfrm>
          <a:prstGeom prst="rect">
            <a:avLst/>
          </a:prstGeom>
        </p:spPr>
      </p:pic>
      <p:pic>
        <p:nvPicPr>
          <p:cNvPr id="8" name="Content Placeholder 7"/>
          <p:cNvPicPr>
            <a:picLocks noGrp="1" noChangeAspect="1"/>
          </p:cNvPicPr>
          <p:nvPr>
            <p:ph idx="1"/>
          </p:nvPr>
        </p:nvPicPr>
        <p:blipFill>
          <a:blip r:embed="rId3"/>
          <a:stretch>
            <a:fillRect/>
          </a:stretch>
        </p:blipFill>
        <p:spPr>
          <a:xfrm>
            <a:off x="1497559" y="2124020"/>
            <a:ext cx="8756784" cy="4338640"/>
          </a:xfrm>
          <a:prstGeom prst="rect">
            <a:avLst/>
          </a:prstGeom>
        </p:spPr>
      </p:pic>
      <p:sp>
        <p:nvSpPr>
          <p:cNvPr id="4" name="Date Placeholder 3"/>
          <p:cNvSpPr>
            <a:spLocks noGrp="1"/>
          </p:cNvSpPr>
          <p:nvPr>
            <p:ph type="dt" sz="half" idx="10"/>
          </p:nvPr>
        </p:nvSpPr>
        <p:spPr/>
        <p:txBody>
          <a:bodyPr/>
          <a:lstStyle/>
          <a:p>
            <a:fld id="{72A3ECF2-F5C3-43D6-A5EA-CF7455E23831}" type="datetime3">
              <a:rPr lang="en-US" smtClean="0"/>
              <a:t>6 February 2023</a:t>
            </a:fld>
            <a:endParaRPr lang="en-US"/>
          </a:p>
        </p:txBody>
      </p:sp>
      <p:sp>
        <p:nvSpPr>
          <p:cNvPr id="5" name="Footer Placeholder 4"/>
          <p:cNvSpPr>
            <a:spLocks noGrp="1"/>
          </p:cNvSpPr>
          <p:nvPr>
            <p:ph type="ftr" sz="quarter" idx="11"/>
          </p:nvPr>
        </p:nvSpPr>
        <p:spPr/>
        <p:txBody>
          <a:bodyPr/>
          <a:lstStyle/>
          <a:p>
            <a:r>
              <a:rPr lang="en-US" smtClean="0"/>
              <a:t>Vahideh Zarea Gavgani (PhD)</a:t>
            </a:r>
            <a:endParaRPr lang="en-US"/>
          </a:p>
        </p:txBody>
      </p:sp>
      <p:sp>
        <p:nvSpPr>
          <p:cNvPr id="6" name="Slide Number Placeholder 5"/>
          <p:cNvSpPr>
            <a:spLocks noGrp="1"/>
          </p:cNvSpPr>
          <p:nvPr>
            <p:ph type="sldNum" sz="quarter" idx="12"/>
          </p:nvPr>
        </p:nvSpPr>
        <p:spPr/>
        <p:txBody>
          <a:bodyPr/>
          <a:lstStyle/>
          <a:p>
            <a:fld id="{0D63E99D-4808-49D9-9FCA-575439984E48}" type="slidenum">
              <a:rPr lang="en-US" smtClean="0"/>
              <a:t>9</a:t>
            </a:fld>
            <a:endParaRPr lang="en-US"/>
          </a:p>
        </p:txBody>
      </p:sp>
    </p:spTree>
    <p:extLst>
      <p:ext uri="{BB962C8B-B14F-4D97-AF65-F5344CB8AC3E}">
        <p14:creationId xmlns:p14="http://schemas.microsoft.com/office/powerpoint/2010/main" val="40793832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1231</TotalTime>
  <Words>1582</Words>
  <Application>Microsoft Office PowerPoint</Application>
  <PresentationFormat>Widescreen</PresentationFormat>
  <Paragraphs>138</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Tw Cen MT</vt:lpstr>
      <vt:lpstr>Tw Cen MT Condensed</vt:lpstr>
      <vt:lpstr>Wingdings 3</vt:lpstr>
      <vt:lpstr>Integral</vt:lpstr>
      <vt:lpstr>The Infodemics ; concepts and state of the art </vt:lpstr>
      <vt:lpstr>Table of Contents</vt:lpstr>
      <vt:lpstr>1-Difinition </vt:lpstr>
      <vt:lpstr>1-1-Some examples of infodemic </vt:lpstr>
      <vt:lpstr>NOT REAL NEWS: An outbreak of virus-related misinformation By BEATRICE DUPUY and ARIJETA LAJKAFebruary 29, 2020  The Associated Press</vt:lpstr>
      <vt:lpstr> </vt:lpstr>
      <vt:lpstr> CLAIM: Garlic can help cure the new coronavirus.  </vt:lpstr>
      <vt:lpstr>PowerPoint Presentation</vt:lpstr>
      <vt:lpstr>PowerPoint Presentation</vt:lpstr>
      <vt:lpstr>PowerPoint Presentation</vt:lpstr>
      <vt:lpstr>2-Theoretical Background </vt:lpstr>
      <vt:lpstr>3-Related concepts</vt:lpstr>
      <vt:lpstr>3-Related concepts</vt:lpstr>
      <vt:lpstr>4-soloutions</vt:lpstr>
      <vt:lpstr>WHO tackling the Infodemic during the COVID-19 Pandemic, the ways</vt:lpstr>
      <vt:lpstr>Who solution …</vt:lpstr>
      <vt:lpstr>1-Listening to community concerns and questions 2-Promoting understanding of risk and health expert advice 3-Building resilience to misinformation  4-Engaging and empowering communities to take positive action</vt:lpstr>
      <vt:lpstr>Where can I find trusted sources for COVID-19? </vt:lpstr>
      <vt:lpstr>PowerPoint Presentation</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Infodemics ; concepts and state of the art </dc:title>
  <dc:creator>Dr Zaree</dc:creator>
  <cp:lastModifiedBy>Dr Zaree</cp:lastModifiedBy>
  <cp:revision>50</cp:revision>
  <dcterms:created xsi:type="dcterms:W3CDTF">2023-02-05T10:53:55Z</dcterms:created>
  <dcterms:modified xsi:type="dcterms:W3CDTF">2023-02-06T07:25:07Z</dcterms:modified>
</cp:coreProperties>
</file>